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72" r:id="rId2"/>
    <p:sldId id="273" r:id="rId3"/>
    <p:sldId id="323" r:id="rId4"/>
    <p:sldId id="274" r:id="rId5"/>
    <p:sldId id="338" r:id="rId6"/>
    <p:sldId id="339" r:id="rId7"/>
    <p:sldId id="277" r:id="rId8"/>
    <p:sldId id="279" r:id="rId9"/>
    <p:sldId id="282" r:id="rId10"/>
    <p:sldId id="328" r:id="rId11"/>
    <p:sldId id="330" r:id="rId12"/>
    <p:sldId id="285" r:id="rId13"/>
    <p:sldId id="286" r:id="rId14"/>
    <p:sldId id="287" r:id="rId15"/>
    <p:sldId id="288" r:id="rId16"/>
    <p:sldId id="331" r:id="rId17"/>
    <p:sldId id="289" r:id="rId18"/>
    <p:sldId id="294" r:id="rId19"/>
    <p:sldId id="296" r:id="rId20"/>
    <p:sldId id="297" r:id="rId21"/>
    <p:sldId id="298" r:id="rId22"/>
    <p:sldId id="334" r:id="rId23"/>
    <p:sldId id="299" r:id="rId24"/>
    <p:sldId id="301" r:id="rId25"/>
    <p:sldId id="306" r:id="rId26"/>
    <p:sldId id="314" r:id="rId27"/>
    <p:sldId id="313" r:id="rId28"/>
    <p:sldId id="316" r:id="rId29"/>
    <p:sldId id="315" r:id="rId30"/>
    <p:sldId id="317" r:id="rId31"/>
    <p:sldId id="310" r:id="rId32"/>
    <p:sldId id="321" r:id="rId33"/>
    <p:sldId id="318" r:id="rId34"/>
    <p:sldId id="319" r:id="rId35"/>
    <p:sldId id="320" r:id="rId36"/>
    <p:sldId id="332" r:id="rId37"/>
    <p:sldId id="333" r:id="rId38"/>
    <p:sldId id="322" r:id="rId39"/>
    <p:sldId id="336" r:id="rId40"/>
    <p:sldId id="335" r:id="rId41"/>
    <p:sldId id="309" r:id="rId42"/>
    <p:sldId id="337" r:id="rId43"/>
    <p:sldId id="326" r:id="rId44"/>
    <p:sldId id="325" r:id="rId45"/>
    <p:sldId id="327" r:id="rId46"/>
    <p:sldId id="291" r:id="rId47"/>
    <p:sldId id="292" r:id="rId48"/>
    <p:sldId id="293" r:id="rId49"/>
    <p:sldId id="25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520"/>
    <a:srgbClr val="6283C8"/>
    <a:srgbClr val="FED673"/>
    <a:srgbClr val="E12624"/>
    <a:srgbClr val="6083BE"/>
    <a:srgbClr val="FBD876"/>
    <a:srgbClr val="6084C4"/>
    <a:srgbClr val="FED771"/>
    <a:srgbClr val="E12724"/>
    <a:srgbClr val="728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2" autoAdjust="0"/>
    <p:restoredTop sz="94715" autoAdjust="0"/>
  </p:normalViewPr>
  <p:slideViewPr>
    <p:cSldViewPr>
      <p:cViewPr varScale="1">
        <p:scale>
          <a:sx n="63" d="100"/>
          <a:sy n="63" d="100"/>
        </p:scale>
        <p:origin x="992" y="56"/>
      </p:cViewPr>
      <p:guideLst>
        <p:guide orient="horz" pos="164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3\ICILS_Ch3_Tables(20Sep19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4\ICILS_Ch4_Tables(20Sep19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4\ICILS_Ch4_Tables(20Sep19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4\ICILS_Ch4_Tables(20Sep19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5\ICILS_Ch5_Tables(20Sept19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5\ICILS_Ch5_Tables(20Sept19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6\ICILS_Ch6_Tables(12Aug19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6\ICILS_Ch6_Tables(12Aug19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3\ICILS_Ch3_Tables(20Sep19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3\ICILS_Ch3_Tables(20Sep19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3\ICILS_Ch3_Tables(20Sep19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3\ICILS_Ch3_Tables(20Sep19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3\ICILS_Ch3_Tables(20Sep19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ICILS\ICILS%202018\Main%20Survey\Reporting\International%20Report\Chapter%203\ICILS_Ch3_Tables(20Sep19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ICILS\ICILS%202018\Main%20Survey\Reporting\International%20Report\Chapter%204\ICILS_Ch4_Tables(20Sep19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Work\ICILS\ICILS%202018\Main%20Survey\Reporting\International%20Report\Chapter%204\ICILS_Ch4_Tables(20Sep19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39230171315972"/>
          <c:y val="0.10627939572968388"/>
          <c:w val="0.61638813058816078"/>
          <c:h val="0.866200045112441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1B9">
                <a:alpha val="12000"/>
              </a:srgbClr>
            </a:solidFill>
            <a:ln w="3175">
              <a:solidFill>
                <a:schemeClr val="bg2">
                  <a:lumMod val="75000"/>
                </a:schemeClr>
              </a:solidFill>
              <a:prstDash val="sys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'Table 3.4 (2)'!$E$4:$E$17</c:f>
                <c:numCache>
                  <c:formatCode>General</c:formatCode>
                  <c:ptCount val="14"/>
                  <c:pt idx="0">
                    <c:v>2.0421032644319115</c:v>
                  </c:pt>
                  <c:pt idx="1">
                    <c:v>3.0513963353562619</c:v>
                  </c:pt>
                  <c:pt idx="2">
                    <c:v>2.9784356714310918</c:v>
                  </c:pt>
                  <c:pt idx="3">
                    <c:v>2.9488643627490272</c:v>
                  </c:pt>
                  <c:pt idx="4">
                    <c:v>2.5918230423524777</c:v>
                  </c:pt>
                  <c:pt idx="5">
                    <c:v>2.3487177486520565</c:v>
                  </c:pt>
                  <c:pt idx="6">
                    <c:v>0.8302683618553961</c:v>
                  </c:pt>
                  <c:pt idx="7">
                    <c:v>3.7295020673809027</c:v>
                  </c:pt>
                  <c:pt idx="8">
                    <c:v>4.2882226251736979</c:v>
                  </c:pt>
                  <c:pt idx="9">
                    <c:v>5.3661914229815704</c:v>
                  </c:pt>
                  <c:pt idx="10">
                    <c:v>2.7830423221555765</c:v>
                  </c:pt>
                  <c:pt idx="11">
                    <c:v>1.8863550390428294</c:v>
                  </c:pt>
                  <c:pt idx="12">
                    <c:v>2.247417268791196</c:v>
                  </c:pt>
                  <c:pt idx="13">
                    <c:v>2.6327830531914826</c:v>
                  </c:pt>
                </c:numCache>
              </c:numRef>
            </c:plus>
            <c:minus>
              <c:numRef>
                <c:f>'Table 3.4 (2)'!$E$4:$E$17</c:f>
                <c:numCache>
                  <c:formatCode>General</c:formatCode>
                  <c:ptCount val="14"/>
                  <c:pt idx="0">
                    <c:v>2.0421032644319115</c:v>
                  </c:pt>
                  <c:pt idx="1">
                    <c:v>3.0513963353562619</c:v>
                  </c:pt>
                  <c:pt idx="2">
                    <c:v>2.9784356714310918</c:v>
                  </c:pt>
                  <c:pt idx="3">
                    <c:v>2.9488643627490272</c:v>
                  </c:pt>
                  <c:pt idx="4">
                    <c:v>2.5918230423524777</c:v>
                  </c:pt>
                  <c:pt idx="5">
                    <c:v>2.3487177486520565</c:v>
                  </c:pt>
                  <c:pt idx="6">
                    <c:v>0.8302683618553961</c:v>
                  </c:pt>
                  <c:pt idx="7">
                    <c:v>3.7295020673809027</c:v>
                  </c:pt>
                  <c:pt idx="8">
                    <c:v>4.2882226251736979</c:v>
                  </c:pt>
                  <c:pt idx="9">
                    <c:v>5.3661914229815704</c:v>
                  </c:pt>
                  <c:pt idx="10">
                    <c:v>2.7830423221555765</c:v>
                  </c:pt>
                  <c:pt idx="11">
                    <c:v>1.8863550390428294</c:v>
                  </c:pt>
                  <c:pt idx="12">
                    <c:v>2.247417268791196</c:v>
                  </c:pt>
                  <c:pt idx="13">
                    <c:v>2.6327830531914826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'Table 3.4 (2)'!$C$4:$C$17</c:f>
              <c:strCache>
                <c:ptCount val="14"/>
                <c:pt idx="0">
                  <c:v>Denmark</c:v>
                </c:pt>
                <c:pt idx="1">
                  <c:v>Korea, Rep. of</c:v>
                </c:pt>
                <c:pt idx="2">
                  <c:v>Finland</c:v>
                </c:pt>
                <c:pt idx="3">
                  <c:v>Germany</c:v>
                </c:pt>
                <c:pt idx="4">
                  <c:v>Portugal</c:v>
                </c:pt>
                <c:pt idx="5">
                  <c:v>France</c:v>
                </c:pt>
                <c:pt idx="6">
                  <c:v>Luxembourg</c:v>
                </c:pt>
                <c:pt idx="7">
                  <c:v>Chile</c:v>
                </c:pt>
                <c:pt idx="8">
                  <c:v>Uruguay</c:v>
                </c:pt>
                <c:pt idx="9">
                  <c:v>Kazakhstan</c:v>
                </c:pt>
                <c:pt idx="10">
                  <c:v>Italy</c:v>
                </c:pt>
                <c:pt idx="11">
                  <c:v>United States</c:v>
                </c:pt>
                <c:pt idx="12">
                  <c:v>Moscow (Russian Federation)</c:v>
                </c:pt>
                <c:pt idx="13">
                  <c:v>North Rhine-Westphalia (Germany)</c:v>
                </c:pt>
              </c:strCache>
            </c:strRef>
          </c:cat>
          <c:val>
            <c:numRef>
              <c:f>'Table 3.4 (2)'!$D$4:$D$17</c:f>
              <c:numCache>
                <c:formatCode>0</c:formatCode>
                <c:ptCount val="14"/>
                <c:pt idx="0">
                  <c:v>552.64384902751522</c:v>
                </c:pt>
                <c:pt idx="1">
                  <c:v>542.08427612353535</c:v>
                </c:pt>
                <c:pt idx="2">
                  <c:v>530.65935315031516</c:v>
                </c:pt>
                <c:pt idx="3">
                  <c:v>518.26446152409085</c:v>
                </c:pt>
                <c:pt idx="4">
                  <c:v>516.47105746789259</c:v>
                </c:pt>
                <c:pt idx="5">
                  <c:v>498.71390061239856</c:v>
                </c:pt>
                <c:pt idx="6">
                  <c:v>481.76506456898716</c:v>
                </c:pt>
                <c:pt idx="7">
                  <c:v>475.93178683877221</c:v>
                </c:pt>
                <c:pt idx="8">
                  <c:v>450.44606694482871</c:v>
                </c:pt>
                <c:pt idx="9">
                  <c:v>395.15864640883365</c:v>
                </c:pt>
                <c:pt idx="10">
                  <c:v>461.01942140666745</c:v>
                </c:pt>
                <c:pt idx="11">
                  <c:v>518.93187433602498</c:v>
                </c:pt>
                <c:pt idx="12">
                  <c:v>549.14546047305305</c:v>
                </c:pt>
                <c:pt idx="13">
                  <c:v>514.67409682427626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84788128"/>
        <c:axId val="284789304"/>
      </c:barChart>
      <c:catAx>
        <c:axId val="284788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84789304"/>
        <c:crosses val="autoZero"/>
        <c:auto val="1"/>
        <c:lblAlgn val="ctr"/>
        <c:lblOffset val="100"/>
        <c:noMultiLvlLbl val="0"/>
      </c:catAx>
      <c:valAx>
        <c:axId val="284789304"/>
        <c:scaling>
          <c:orientation val="minMax"/>
          <c:min val="35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CIL Scale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8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2690394832722"/>
          <c:y val="7.2745708110989418E-2"/>
          <c:w val="0.83468351833380217"/>
          <c:h val="0.90365659379016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'Table 4.2'!$Z$16</c:f>
              <c:numCache>
                <c:formatCode>0.0</c:formatCode>
                <c:ptCount val="1"/>
                <c:pt idx="0">
                  <c:v>-6.896243575657218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'Table 4.2'!$AA$16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332404528"/>
        <c:axId val="332404920"/>
      </c:barChart>
      <c:catAx>
        <c:axId val="332404528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15875">
            <a:solidFill>
              <a:srgbClr val="000000"/>
            </a:solidFill>
            <a:prstDash val="solid"/>
          </a:ln>
        </c:spPr>
        <c:crossAx val="332404920"/>
        <c:crosses val="autoZero"/>
        <c:auto val="0"/>
        <c:lblAlgn val="ctr"/>
        <c:lblOffset val="100"/>
        <c:tickMarkSkip val="1"/>
        <c:noMultiLvlLbl val="0"/>
      </c:catAx>
      <c:valAx>
        <c:axId val="332404920"/>
        <c:scaling>
          <c:orientation val="minMax"/>
          <c:max val="30"/>
          <c:min val="-30"/>
        </c:scaling>
        <c:delete val="1"/>
        <c:axPos val="t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,##0_);\(#,##0\)" sourceLinked="0"/>
        <c:majorTickMark val="none"/>
        <c:minorTickMark val="none"/>
        <c:tickLblPos val="nextTo"/>
        <c:crossAx val="332404528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elv"/>
          <a:ea typeface="Helv"/>
          <a:cs typeface="Helv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2690394832722"/>
          <c:y val="7.2745708110989418E-2"/>
          <c:w val="0.83468351833380261"/>
          <c:h val="0.90365659379016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'Table 4.2'!$Z$19</c:f>
              <c:numCache>
                <c:formatCode>0.0</c:formatCode>
                <c:ptCount val="1"/>
                <c:pt idx="0">
                  <c:v>-22.710640434567431</c:v>
                </c:pt>
              </c:numCache>
            </c:numRef>
          </c:val>
        </c:ser>
        <c:ser>
          <c:idx val="1"/>
          <c:order val="1"/>
          <c:spPr>
            <a:ln w="317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</c:spPr>
          </c:dPt>
          <c:val>
            <c:numRef>
              <c:f>'Table 4.2'!$AA$19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332400216"/>
        <c:axId val="332403352"/>
      </c:barChart>
      <c:catAx>
        <c:axId val="3324002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5875">
            <a:solidFill>
              <a:srgbClr val="000000"/>
            </a:solidFill>
            <a:prstDash val="solid"/>
          </a:ln>
        </c:spPr>
        <c:crossAx val="332403352"/>
        <c:crosses val="autoZero"/>
        <c:auto val="0"/>
        <c:lblAlgn val="ctr"/>
        <c:lblOffset val="100"/>
        <c:tickMarkSkip val="1"/>
        <c:noMultiLvlLbl val="0"/>
      </c:catAx>
      <c:valAx>
        <c:axId val="332403352"/>
        <c:scaling>
          <c:orientation val="minMax"/>
          <c:max val="30"/>
          <c:min val="-30"/>
        </c:scaling>
        <c:delete val="1"/>
        <c:axPos val="t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,##0_);\(#,##0\)" sourceLinked="0"/>
        <c:majorTickMark val="none"/>
        <c:minorTickMark val="none"/>
        <c:tickLblPos val="nextTo"/>
        <c:crossAx val="332400216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elv"/>
          <a:ea typeface="Helv"/>
          <a:cs typeface="Helv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'Table 4.6 (2)'!$D$38</c:f>
              <c:strCache>
                <c:ptCount val="1"/>
                <c:pt idx="0">
                  <c:v>Average ICILS 2018</c:v>
                </c:pt>
              </c:strCache>
            </c:strRef>
          </c:tx>
          <c:spPr>
            <a:ln w="63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(2)'!$D$39:$D$43</c:f>
              <c:numCache>
                <c:formatCode>General</c:formatCode>
                <c:ptCount val="5"/>
                <c:pt idx="0">
                  <c:v>348.63362607256789</c:v>
                </c:pt>
                <c:pt idx="1">
                  <c:v>438.50555425367236</c:v>
                </c:pt>
                <c:pt idx="2">
                  <c:v>514.51050109358152</c:v>
                </c:pt>
                <c:pt idx="3">
                  <c:v>584.61510897454127</c:v>
                </c:pt>
                <c:pt idx="4">
                  <c:v>644.28929223428781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'Table 4.6 (2)'!$E$38</c:f>
              <c:strCache>
                <c:ptCount val="1"/>
                <c:pt idx="0">
                  <c:v>Denmark† ¹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(2)'!$E$39:$E$43</c:f>
              <c:numCache>
                <c:formatCode>General</c:formatCode>
                <c:ptCount val="5"/>
                <c:pt idx="0">
                  <c:v>359.84430067767642</c:v>
                </c:pt>
                <c:pt idx="1">
                  <c:v>436.96040461570755</c:v>
                </c:pt>
                <c:pt idx="2">
                  <c:v>510.34516113725147</c:v>
                </c:pt>
                <c:pt idx="3">
                  <c:v>583.39880882943453</c:v>
                </c:pt>
                <c:pt idx="4">
                  <c:v>644.56627320688222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4.6 (2)'!$F$38</c:f>
              <c:strCache>
                <c:ptCount val="1"/>
                <c:pt idx="0">
                  <c:v>Finland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(2)'!$F$39:$F$43</c:f>
              <c:numCache>
                <c:formatCode>General</c:formatCode>
                <c:ptCount val="5"/>
                <c:pt idx="0">
                  <c:v>329.07161750263953</c:v>
                </c:pt>
                <c:pt idx="1">
                  <c:v>430.05693821048919</c:v>
                </c:pt>
                <c:pt idx="2">
                  <c:v>514.41958606264552</c:v>
                </c:pt>
                <c:pt idx="3">
                  <c:v>591.12781310351204</c:v>
                </c:pt>
                <c:pt idx="4">
                  <c:v>652.29810062496188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'Table 4.6 (2)'!$G$38</c:f>
              <c:strCache>
                <c:ptCount val="1"/>
                <c:pt idx="0">
                  <c:v>France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(2)'!$G$39:$G$43</c:f>
              <c:numCache>
                <c:formatCode>General</c:formatCode>
                <c:ptCount val="5"/>
                <c:pt idx="0">
                  <c:v>369.5664672303418</c:v>
                </c:pt>
                <c:pt idx="1">
                  <c:v>458.20117863659868</c:v>
                </c:pt>
                <c:pt idx="2">
                  <c:v>532.81908250801587</c:v>
                </c:pt>
                <c:pt idx="3">
                  <c:v>605.11069580212268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'Table 4.6 (2)'!$H$38</c:f>
              <c:strCache>
                <c:ptCount val="1"/>
                <c:pt idx="0">
                  <c:v>Germany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(2)'!$H$39:$H$43</c:f>
              <c:numCache>
                <c:formatCode>General</c:formatCode>
                <c:ptCount val="5"/>
                <c:pt idx="0">
                  <c:v>327.83026343658491</c:v>
                </c:pt>
                <c:pt idx="1">
                  <c:v>420.13505953396879</c:v>
                </c:pt>
                <c:pt idx="2">
                  <c:v>502.35256461558129</c:v>
                </c:pt>
                <c:pt idx="3">
                  <c:v>577.85234781578276</c:v>
                </c:pt>
                <c:pt idx="4">
                  <c:v>659.03922950376398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'Table 4.6 (2)'!$I$38</c:f>
              <c:strCache>
                <c:ptCount val="1"/>
                <c:pt idx="0">
                  <c:v>Korea, Republic of</c:v>
                </c:pt>
              </c:strCache>
            </c:strRef>
          </c:tx>
          <c:spPr>
            <a:ln w="635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(2)'!$I$39:$I$43</c:f>
              <c:numCache>
                <c:formatCode>General</c:formatCode>
                <c:ptCount val="5"/>
                <c:pt idx="0">
                  <c:v>370.0956879269624</c:v>
                </c:pt>
                <c:pt idx="1">
                  <c:v>462.74359971389822</c:v>
                </c:pt>
                <c:pt idx="2">
                  <c:v>534.67300603018066</c:v>
                </c:pt>
                <c:pt idx="3">
                  <c:v>597.37201519206815</c:v>
                </c:pt>
                <c:pt idx="4">
                  <c:v>658.04790950705228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'Table 4.6 (2)'!$J$38</c:f>
              <c:strCache>
                <c:ptCount val="1"/>
                <c:pt idx="0">
                  <c:v>Luxembourg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(2)'!$J$39:$J$43</c:f>
              <c:numCache>
                <c:formatCode>General</c:formatCode>
                <c:ptCount val="5"/>
                <c:pt idx="0">
                  <c:v>331.246582187831</c:v>
                </c:pt>
                <c:pt idx="1">
                  <c:v>429.96633747676799</c:v>
                </c:pt>
                <c:pt idx="2">
                  <c:v>509.93747324147898</c:v>
                </c:pt>
                <c:pt idx="3">
                  <c:v>584.59180279129669</c:v>
                </c:pt>
                <c:pt idx="4">
                  <c:v>651.45945445481857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'Table 4.6 (2)'!$K$38</c:f>
              <c:strCache>
                <c:ptCount val="1"/>
                <c:pt idx="0">
                  <c:v>Portugal†† ¹ </c:v>
                </c:pt>
              </c:strCache>
            </c:strRef>
          </c:tx>
          <c:spPr>
            <a:ln w="63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(2)'!$K$39:$K$43</c:f>
              <c:numCache>
                <c:formatCode>General</c:formatCode>
                <c:ptCount val="5"/>
                <c:pt idx="0">
                  <c:v>352.7804635459392</c:v>
                </c:pt>
                <c:pt idx="1">
                  <c:v>431.47536158827586</c:v>
                </c:pt>
                <c:pt idx="2">
                  <c:v>497.02663405991626</c:v>
                </c:pt>
                <c:pt idx="3">
                  <c:v>552.85227928757251</c:v>
                </c:pt>
                <c:pt idx="4">
                  <c:v>600.32478610824762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'Table 4.6 (2)'!$L$38</c:f>
              <c:strCache>
                <c:ptCount val="1"/>
                <c:pt idx="0">
                  <c:v>United States**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(2)'!$L$39:$L$43</c:f>
              <c:numCache>
                <c:formatCode>General</c:formatCode>
                <c:ptCount val="5"/>
                <c:pt idx="0">
                  <c:v>334.06894309443322</c:v>
                </c:pt>
                <c:pt idx="1">
                  <c:v>429.34210487990521</c:v>
                </c:pt>
                <c:pt idx="2">
                  <c:v>515.17786099617956</c:v>
                </c:pt>
                <c:pt idx="3">
                  <c:v>593.7335192193583</c:v>
                </c:pt>
                <c:pt idx="4">
                  <c:v>672.97054656901798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'Table 4.6 (2)'!$M$38</c:f>
              <c:strCache>
                <c:ptCount val="1"/>
                <c:pt idx="0">
                  <c:v>North Rhine-Westphalia (Germany)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cat>
            <c:strRef>
              <c:f>'Table 4.6 (2)'!$C$39:$C$43</c:f>
              <c:strCache>
                <c:ptCount val="5"/>
                <c:pt idx="0">
                  <c:v>Bl1</c:v>
                </c:pt>
                <c:pt idx="1">
                  <c:v> L1</c:v>
                </c:pt>
                <c:pt idx="2">
                  <c:v> L2</c:v>
                </c:pt>
                <c:pt idx="3">
                  <c:v> L3</c:v>
                </c:pt>
                <c:pt idx="4">
                  <c:v> L4</c:v>
                </c:pt>
              </c:strCache>
            </c:strRef>
          </c:cat>
          <c:val>
            <c:numRef>
              <c:f>'Table 4.6 (2)'!$M$39:$M$43</c:f>
              <c:numCache>
                <c:formatCode>General</c:formatCode>
                <c:ptCount val="5"/>
                <c:pt idx="0">
                  <c:v>339.54235310837987</c:v>
                </c:pt>
                <c:pt idx="1">
                  <c:v>429.50594364247007</c:v>
                </c:pt>
                <c:pt idx="2">
                  <c:v>503.80912513923204</c:v>
                </c:pt>
                <c:pt idx="3">
                  <c:v>573.68386570351845</c:v>
                </c:pt>
                <c:pt idx="4">
                  <c:v>640.42941065901368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05704"/>
        <c:axId val="332398648"/>
      </c:lineChart>
      <c:catAx>
        <c:axId val="332405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CIL 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98648"/>
        <c:crosses val="autoZero"/>
        <c:auto val="1"/>
        <c:lblAlgn val="ctr"/>
        <c:lblOffset val="100"/>
        <c:noMultiLvlLbl val="0"/>
      </c:catAx>
      <c:valAx>
        <c:axId val="332398648"/>
        <c:scaling>
          <c:orientation val="minMax"/>
          <c:max val="700"/>
          <c:min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CT Scale Score</a:t>
                </a:r>
              </a:p>
            </c:rich>
          </c:tx>
          <c:layout>
            <c:manualLayout>
              <c:xMode val="edge"/>
              <c:yMode val="edge"/>
              <c:x val="1.0948905109489052E-2"/>
              <c:y val="0.129246485034441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40570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502541697032608E-2"/>
          <c:y val="7.5987840161734765E-2"/>
          <c:w val="0.53355956335736687"/>
          <c:h val="0.89668733990432992"/>
        </c:manualLayout>
      </c:layout>
      <c:bar3DChart>
        <c:barDir val="bar"/>
        <c:grouping val="clustered"/>
        <c:varyColors val="0"/>
        <c:ser>
          <c:idx val="10"/>
          <c:order val="8"/>
          <c:tx>
            <c:strRef>
              <c:f>'Table 5.17 (2)'!$L$4</c:f>
              <c:strCache>
                <c:ptCount val="1"/>
                <c:pt idx="0">
                  <c:v>Computer-based information resources (e.g. websites, wikis, encyclopaedia)</c:v>
                </c:pt>
              </c:strCache>
              <c:extLst xmlns:c15="http://schemas.microsoft.com/office/drawing/2012/chart"/>
            </c:strRef>
          </c:tx>
          <c:spPr>
            <a:solidFill>
              <a:srgbClr val="E12529"/>
            </a:solidFill>
            <a:ln>
              <a:noFill/>
            </a:ln>
            <a:effectLst/>
            <a:sp3d/>
          </c:spPr>
          <c:invertIfNegative val="0"/>
          <c:cat>
            <c:strRef>
              <c:f>'Table 5.17 (2)'!$A$5:$A$19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Italy²</c:v>
                </c:pt>
                <c:pt idx="6">
                  <c:v>Kazakhstan¹ </c:v>
                </c:pt>
                <c:pt idx="7">
                  <c:v>Korea, Republic of</c:v>
                </c:pt>
                <c:pt idx="8">
                  <c:v>Luxembourg</c:v>
                </c:pt>
                <c:pt idx="9">
                  <c:v>Portugal†† ¹ </c:v>
                </c:pt>
                <c:pt idx="10">
                  <c:v>Uruguay</c:v>
                </c:pt>
                <c:pt idx="11">
                  <c:v>ICILS 2018 average</c:v>
                </c:pt>
                <c:pt idx="12">
                  <c:v>United States**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  <c:extLst xmlns:c15="http://schemas.microsoft.com/office/drawing/2012/chart"/>
            </c:strRef>
          </c:cat>
          <c:val>
            <c:numRef>
              <c:f>'Table 5.17 (2)'!$L$5:$L$19</c:f>
              <c:numCache>
                <c:formatCode>0</c:formatCode>
                <c:ptCount val="15"/>
                <c:pt idx="0">
                  <c:v>32.208045225284224</c:v>
                </c:pt>
                <c:pt idx="1">
                  <c:v>58.675235322623806</c:v>
                </c:pt>
                <c:pt idx="2">
                  <c:v>41.009583873635343</c:v>
                </c:pt>
                <c:pt idx="3">
                  <c:v>19.176439372765277</c:v>
                </c:pt>
                <c:pt idx="4">
                  <c:v>11.175160132471063</c:v>
                </c:pt>
                <c:pt idx="5">
                  <c:v>28.543543831543772</c:v>
                </c:pt>
                <c:pt idx="6">
                  <c:v>33.676552795126803</c:v>
                </c:pt>
                <c:pt idx="7">
                  <c:v>14.988177361472795</c:v>
                </c:pt>
                <c:pt idx="8">
                  <c:v>20.816445529011638</c:v>
                </c:pt>
                <c:pt idx="9">
                  <c:v>24.662707722018716</c:v>
                </c:pt>
                <c:pt idx="10">
                  <c:v>31.491703522125182</c:v>
                </c:pt>
                <c:pt idx="11">
                  <c:v>28.765781335279872</c:v>
                </c:pt>
                <c:pt idx="12" formatCode="General">
                  <c:v>44.097994982387007</c:v>
                </c:pt>
                <c:pt idx="13">
                  <c:v>35.408438468440096</c:v>
                </c:pt>
                <c:pt idx="14">
                  <c:v>11.922585536671702</c:v>
                </c:pt>
              </c:numCache>
              <c:extLst xmlns:c15="http://schemas.microsoft.com/office/drawing/2012/chart"/>
            </c:numRef>
          </c:val>
        </c:ser>
        <c:ser>
          <c:idx val="9"/>
          <c:order val="9"/>
          <c:tx>
            <c:strRef>
              <c:f>'Table 5.17 (2)'!$K$4</c:f>
              <c:strCache>
                <c:ptCount val="1"/>
                <c:pt idx="0">
                  <c:v>Word-processing software (e.g. [Microsoft Word ®])</c:v>
                </c:pt>
              </c:strCache>
              <c:extLst xmlns:c15="http://schemas.microsoft.com/office/drawing/2012/chart"/>
            </c:strRef>
          </c:tx>
          <c:spPr>
            <a:solidFill>
              <a:srgbClr val="F8D778"/>
            </a:solidFill>
            <a:ln>
              <a:noFill/>
            </a:ln>
            <a:effectLst/>
            <a:sp3d/>
          </c:spPr>
          <c:invertIfNegative val="0"/>
          <c:cat>
            <c:strRef>
              <c:f>'Table 5.17 (2)'!$A$5:$A$19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Italy²</c:v>
                </c:pt>
                <c:pt idx="6">
                  <c:v>Kazakhstan¹ </c:v>
                </c:pt>
                <c:pt idx="7">
                  <c:v>Korea, Republic of</c:v>
                </c:pt>
                <c:pt idx="8">
                  <c:v>Luxembourg</c:v>
                </c:pt>
                <c:pt idx="9">
                  <c:v>Portugal†† ¹ </c:v>
                </c:pt>
                <c:pt idx="10">
                  <c:v>Uruguay</c:v>
                </c:pt>
                <c:pt idx="11">
                  <c:v>ICILS 2018 average</c:v>
                </c:pt>
                <c:pt idx="12">
                  <c:v>United States**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  <c:extLst xmlns:c15="http://schemas.microsoft.com/office/drawing/2012/chart"/>
            </c:strRef>
          </c:cat>
          <c:val>
            <c:numRef>
              <c:f>'Table 5.17 (2)'!$K$5:$K$19</c:f>
              <c:numCache>
                <c:formatCode>0</c:formatCode>
                <c:ptCount val="15"/>
                <c:pt idx="0">
                  <c:v>23.364147828344294</c:v>
                </c:pt>
                <c:pt idx="1">
                  <c:v>82.162786031621195</c:v>
                </c:pt>
                <c:pt idx="2">
                  <c:v>26.013325086828193</c:v>
                </c:pt>
                <c:pt idx="3">
                  <c:v>24.682132655556401</c:v>
                </c:pt>
                <c:pt idx="4">
                  <c:v>15.646455758433452</c:v>
                </c:pt>
                <c:pt idx="5">
                  <c:v>13.860323209153581</c:v>
                </c:pt>
                <c:pt idx="6">
                  <c:v>39.337031969970596</c:v>
                </c:pt>
                <c:pt idx="7">
                  <c:v>10.597789726631655</c:v>
                </c:pt>
                <c:pt idx="8">
                  <c:v>20.570868374007386</c:v>
                </c:pt>
                <c:pt idx="9">
                  <c:v>24.692217768224875</c:v>
                </c:pt>
                <c:pt idx="10">
                  <c:v>28.015731376256536</c:v>
                </c:pt>
                <c:pt idx="11">
                  <c:v>28.085709980457104</c:v>
                </c:pt>
                <c:pt idx="12" formatCode="General">
                  <c:v>37.311582334019356</c:v>
                </c:pt>
                <c:pt idx="13">
                  <c:v>27.5860848542764</c:v>
                </c:pt>
                <c:pt idx="14">
                  <c:v>11.938952102121188</c:v>
                </c:pt>
              </c:numCache>
              <c:extLst xmlns:c15="http://schemas.microsoft.com/office/drawing/2012/chart"/>
            </c:numRef>
          </c:val>
        </c:ser>
        <c:ser>
          <c:idx val="8"/>
          <c:order val="10"/>
          <c:tx>
            <c:strRef>
              <c:f>'Table 5.17 (2)'!$J$4</c:f>
              <c:strCache>
                <c:ptCount val="1"/>
                <c:pt idx="0">
                  <c:v>Presentation software (e.g. [Microsoft PowerPoint ®])</c:v>
                </c:pt>
              </c:strCache>
              <c:extLst xmlns:c15="http://schemas.microsoft.com/office/drawing/2012/chart"/>
            </c:strRef>
          </c:tx>
          <c:spPr>
            <a:solidFill>
              <a:srgbClr val="6183C4"/>
            </a:solidFill>
            <a:ln>
              <a:noFill/>
            </a:ln>
            <a:effectLst/>
            <a:sp3d/>
          </c:spPr>
          <c:invertIfNegative val="0"/>
          <c:cat>
            <c:strRef>
              <c:f>'Table 5.17 (2)'!$A$5:$A$19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Italy²</c:v>
                </c:pt>
                <c:pt idx="6">
                  <c:v>Kazakhstan¹ </c:v>
                </c:pt>
                <c:pt idx="7">
                  <c:v>Korea, Republic of</c:v>
                </c:pt>
                <c:pt idx="8">
                  <c:v>Luxembourg</c:v>
                </c:pt>
                <c:pt idx="9">
                  <c:v>Portugal†† ¹ </c:v>
                </c:pt>
                <c:pt idx="10">
                  <c:v>Uruguay</c:v>
                </c:pt>
                <c:pt idx="11">
                  <c:v>ICILS 2018 average</c:v>
                </c:pt>
                <c:pt idx="12">
                  <c:v>United States**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  <c:extLst xmlns:c15="http://schemas.microsoft.com/office/drawing/2012/chart"/>
            </c:strRef>
          </c:cat>
          <c:val>
            <c:numRef>
              <c:f>'Table 5.17 (2)'!$J$5:$J$19</c:f>
              <c:numCache>
                <c:formatCode>0</c:formatCode>
                <c:ptCount val="15"/>
                <c:pt idx="0">
                  <c:v>31.088680951584607</c:v>
                </c:pt>
                <c:pt idx="1">
                  <c:v>50.102182942560333</c:v>
                </c:pt>
                <c:pt idx="2">
                  <c:v>25.368132402409561</c:v>
                </c:pt>
                <c:pt idx="3">
                  <c:v>20.900704496044789</c:v>
                </c:pt>
                <c:pt idx="4">
                  <c:v>14.531697770900767</c:v>
                </c:pt>
                <c:pt idx="5">
                  <c:v>14.516673552869014</c:v>
                </c:pt>
                <c:pt idx="6">
                  <c:v>38.459734128468973</c:v>
                </c:pt>
                <c:pt idx="7">
                  <c:v>17.118958350726224</c:v>
                </c:pt>
                <c:pt idx="8">
                  <c:v>22.852394409637135</c:v>
                </c:pt>
                <c:pt idx="9">
                  <c:v>30.917061359241675</c:v>
                </c:pt>
                <c:pt idx="10">
                  <c:v>23.606432440197946</c:v>
                </c:pt>
                <c:pt idx="11">
                  <c:v>26.314786618603726</c:v>
                </c:pt>
                <c:pt idx="12" formatCode="General">
                  <c:v>35.160638720107691</c:v>
                </c:pt>
                <c:pt idx="13">
                  <c:v>25.826867683296946</c:v>
                </c:pt>
                <c:pt idx="14">
                  <c:v>11.796106712161524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400608"/>
        <c:axId val="33240178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'Table 5.17 (2)'!$B$4</c15:sqref>
                        </c15:formulaRef>
                      </c:ext>
                    </c:extLst>
                    <c:strCache>
                      <c:ptCount val="1"/>
                      <c:pt idx="0">
                        <c:v>Simulations and modelling software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'Table 5.17 (2)'!$B$5:$B$19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9.070703514950182</c:v>
                      </c:pt>
                      <c:pt idx="1">
                        <c:v>6.8759324682575924</c:v>
                      </c:pt>
                      <c:pt idx="2">
                        <c:v>2.5903099958868299</c:v>
                      </c:pt>
                      <c:pt idx="3">
                        <c:v>8.1617324255463259</c:v>
                      </c:pt>
                      <c:pt idx="4">
                        <c:v>3.2442564246523848</c:v>
                      </c:pt>
                      <c:pt idx="5">
                        <c:v>7.9199828780844914</c:v>
                      </c:pt>
                      <c:pt idx="6">
                        <c:v>21.236799733405391</c:v>
                      </c:pt>
                      <c:pt idx="7">
                        <c:v>5.3845016661193572</c:v>
                      </c:pt>
                      <c:pt idx="8">
                        <c:v>7.234242436592095</c:v>
                      </c:pt>
                      <c:pt idx="9">
                        <c:v>8.6949985794894928</c:v>
                      </c:pt>
                      <c:pt idx="10">
                        <c:v>12.936289297994655</c:v>
                      </c:pt>
                      <c:pt idx="11">
                        <c:v>8.4863408564526193</c:v>
                      </c:pt>
                      <c:pt idx="12" formatCode="General">
                        <c:v>13.265986791191883</c:v>
                      </c:pt>
                      <c:pt idx="13">
                        <c:v>8.6313744875245586</c:v>
                      </c:pt>
                      <c:pt idx="14">
                        <c:v>3.1456837800317508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(2)'!$C$4</c15:sqref>
                        </c15:formulaRef>
                      </c:ext>
                    </c:extLst>
                    <c:strCache>
                      <c:ptCount val="1"/>
                      <c:pt idx="0">
                        <c:v>Concept mapping software (e.g. [Inspiration ®], [Webspiration ®])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(2)'!$C$5:$C$19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12.29727657445618</c:v>
                      </c:pt>
                      <c:pt idx="1">
                        <c:v>7.2700305629176665</c:v>
                      </c:pt>
                      <c:pt idx="2">
                        <c:v>2.085122817007294</c:v>
                      </c:pt>
                      <c:pt idx="3">
                        <c:v>5.8777245858674911</c:v>
                      </c:pt>
                      <c:pt idx="4">
                        <c:v>2.7820969755857181</c:v>
                      </c:pt>
                      <c:pt idx="5">
                        <c:v>14.765511878635335</c:v>
                      </c:pt>
                      <c:pt idx="6">
                        <c:v>19.39078154802284</c:v>
                      </c:pt>
                      <c:pt idx="7">
                        <c:v>5.4296755744414522</c:v>
                      </c:pt>
                      <c:pt idx="8">
                        <c:v>6.8355315032690021</c:v>
                      </c:pt>
                      <c:pt idx="9">
                        <c:v>5.9547760002402086</c:v>
                      </c:pt>
                      <c:pt idx="10">
                        <c:v>11.896838297735814</c:v>
                      </c:pt>
                      <c:pt idx="11">
                        <c:v>8.598669665289</c:v>
                      </c:pt>
                      <c:pt idx="12" formatCode="General">
                        <c:v>10.46849929632041</c:v>
                      </c:pt>
                      <c:pt idx="13">
                        <c:v>4.7659615456019919</c:v>
                      </c:pt>
                      <c:pt idx="14">
                        <c:v>2.4717145798656084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(2)'!$D$4</c15:sqref>
                        </c15:formulaRef>
                      </c:ext>
                    </c:extLst>
                    <c:strCache>
                      <c:ptCount val="1"/>
                      <c:pt idx="0">
                        <c:v>Tools that capture real-world data (e.g. speed, temperature) digitally for analysis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(2)'!$D$5:$D$19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10.91600692369623</c:v>
                      </c:pt>
                      <c:pt idx="1">
                        <c:v>8.3426085386884186</c:v>
                      </c:pt>
                      <c:pt idx="2">
                        <c:v>4.0774000039150806</c:v>
                      </c:pt>
                      <c:pt idx="3">
                        <c:v>5.4085460220516621</c:v>
                      </c:pt>
                      <c:pt idx="4">
                        <c:v>4.3823718616298208</c:v>
                      </c:pt>
                      <c:pt idx="5">
                        <c:v>10.277819574520917</c:v>
                      </c:pt>
                      <c:pt idx="6">
                        <c:v>26.928113540748189</c:v>
                      </c:pt>
                      <c:pt idx="7">
                        <c:v>5.6388120096391523</c:v>
                      </c:pt>
                      <c:pt idx="8">
                        <c:v>8.3039439662894168</c:v>
                      </c:pt>
                      <c:pt idx="9">
                        <c:v>8.7091086672229494</c:v>
                      </c:pt>
                      <c:pt idx="10">
                        <c:v>12.25073211673682</c:v>
                      </c:pt>
                      <c:pt idx="11">
                        <c:v>9.5668602931944235</c:v>
                      </c:pt>
                      <c:pt idx="12" formatCode="General">
                        <c:v>18.264345971079216</c:v>
                      </c:pt>
                      <c:pt idx="13">
                        <c:v>10.041151441789896</c:v>
                      </c:pt>
                      <c:pt idx="14">
                        <c:v>3.1781280905501892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(2)'!$E$4</c15:sqref>
                        </c15:formulaRef>
                      </c:ext>
                    </c:extLst>
                    <c:strCache>
                      <c:ptCount val="1"/>
                      <c:pt idx="0">
                        <c:v>Multimedia production tools (e.g. media capture and editing, web production)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(2)'!$E$5:$E$19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14.223707592260414</c:v>
                      </c:pt>
                      <c:pt idx="1">
                        <c:v>7.9085165547031195</c:v>
                      </c:pt>
                      <c:pt idx="2">
                        <c:v>3.828448745058123</c:v>
                      </c:pt>
                      <c:pt idx="3">
                        <c:v>7.3562248045490453</c:v>
                      </c:pt>
                      <c:pt idx="4">
                        <c:v>3.5915170766255016</c:v>
                      </c:pt>
                      <c:pt idx="5">
                        <c:v>11.839514925437086</c:v>
                      </c:pt>
                      <c:pt idx="6">
                        <c:v>30.346733220269439</c:v>
                      </c:pt>
                      <c:pt idx="7">
                        <c:v>8.8066418267016164</c:v>
                      </c:pt>
                      <c:pt idx="8">
                        <c:v>8.854485764604437</c:v>
                      </c:pt>
                      <c:pt idx="9">
                        <c:v>12.136749064389576</c:v>
                      </c:pt>
                      <c:pt idx="10">
                        <c:v>16.351274390007312</c:v>
                      </c:pt>
                      <c:pt idx="11">
                        <c:v>11.385801269509606</c:v>
                      </c:pt>
                      <c:pt idx="12" formatCode="General">
                        <c:v>16.058884376029013</c:v>
                      </c:pt>
                      <c:pt idx="13">
                        <c:v>11.10975380006964</c:v>
                      </c:pt>
                      <c:pt idx="14">
                        <c:v>3.2585190023365391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(2)'!$F$4</c15:sqref>
                        </c15:formulaRef>
                      </c:ext>
                    </c:extLst>
                    <c:strCache>
                      <c:ptCount val="1"/>
                      <c:pt idx="0">
                        <c:v>Tutorial software or [practice programs]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(2)'!$F$5:$F$19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11.247507244583698</c:v>
                      </c:pt>
                      <c:pt idx="1">
                        <c:v>27.467260528670806</c:v>
                      </c:pt>
                      <c:pt idx="2">
                        <c:v>10.105387325238796</c:v>
                      </c:pt>
                      <c:pt idx="3">
                        <c:v>8.0952904132551922</c:v>
                      </c:pt>
                      <c:pt idx="4">
                        <c:v>4.1163589889395755</c:v>
                      </c:pt>
                      <c:pt idx="5">
                        <c:v>8.2183134052651923</c:v>
                      </c:pt>
                      <c:pt idx="6">
                        <c:v>32.567074692609907</c:v>
                      </c:pt>
                      <c:pt idx="7">
                        <c:v>9.3292989599234293</c:v>
                      </c:pt>
                      <c:pt idx="8">
                        <c:v>8.0442146324513679</c:v>
                      </c:pt>
                      <c:pt idx="9">
                        <c:v>11.333002064784402</c:v>
                      </c:pt>
                      <c:pt idx="10">
                        <c:v>16.144222482330569</c:v>
                      </c:pt>
                      <c:pt idx="11">
                        <c:v>13.333448248913903</c:v>
                      </c:pt>
                      <c:pt idx="12" formatCode="General">
                        <c:v>18.146197990977885</c:v>
                      </c:pt>
                      <c:pt idx="13">
                        <c:v>20.102416752089177</c:v>
                      </c:pt>
                      <c:pt idx="14">
                        <c:v>3.0288712869846752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(2)'!$G$4</c15:sqref>
                        </c15:formulaRef>
                      </c:ext>
                    </c:extLst>
                    <c:strCache>
                      <c:ptCount val="1"/>
                      <c:pt idx="0">
                        <c:v>Graphing or drawing software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(2)'!$G$5:$G$19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16.238902084146986</c:v>
                      </c:pt>
                      <c:pt idx="1">
                        <c:v>13.194931499646337</c:v>
                      </c:pt>
                      <c:pt idx="2">
                        <c:v>5.0666851519984855</c:v>
                      </c:pt>
                      <c:pt idx="3">
                        <c:v>9.1264229901261427</c:v>
                      </c:pt>
                      <c:pt idx="4">
                        <c:v>8.1221173888011684</c:v>
                      </c:pt>
                      <c:pt idx="5">
                        <c:v>14.172039657844824</c:v>
                      </c:pt>
                      <c:pt idx="6">
                        <c:v>34.319714642949954</c:v>
                      </c:pt>
                      <c:pt idx="7">
                        <c:v>8.8491790270651958</c:v>
                      </c:pt>
                      <c:pt idx="8">
                        <c:v>11.119584141840381</c:v>
                      </c:pt>
                      <c:pt idx="9">
                        <c:v>11.737682043665746</c:v>
                      </c:pt>
                      <c:pt idx="10">
                        <c:v>22.125874248543916</c:v>
                      </c:pt>
                      <c:pt idx="11">
                        <c:v>14.006648443329919</c:v>
                      </c:pt>
                      <c:pt idx="12" formatCode="General">
                        <c:v>18.622052720485446</c:v>
                      </c:pt>
                      <c:pt idx="13">
                        <c:v>13.997295419060423</c:v>
                      </c:pt>
                      <c:pt idx="14">
                        <c:v>8.1586349204395852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(2)'!$H$4</c15:sqref>
                        </c15:formulaRef>
                      </c:ext>
                    </c:extLst>
                    <c:strCache>
                      <c:ptCount val="1"/>
                      <c:pt idx="0">
                        <c:v>Interactive digital learning resources (e.g. learning games or applications)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(2)'!$H$5:$H$19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18.655647118875148</c:v>
                      </c:pt>
                      <c:pt idx="1">
                        <c:v>14.220227978499214</c:v>
                      </c:pt>
                      <c:pt idx="2">
                        <c:v>8.8276764685634603</c:v>
                      </c:pt>
                      <c:pt idx="3">
                        <c:v>8.6562582495185012</c:v>
                      </c:pt>
                      <c:pt idx="4">
                        <c:v>5.5610181813127504</c:v>
                      </c:pt>
                      <c:pt idx="5">
                        <c:v>14.065348342755973</c:v>
                      </c:pt>
                      <c:pt idx="6">
                        <c:v>32.295770517431798</c:v>
                      </c:pt>
                      <c:pt idx="7">
                        <c:v>10.510579204524962</c:v>
                      </c:pt>
                      <c:pt idx="8">
                        <c:v>11.011757202928846</c:v>
                      </c:pt>
                      <c:pt idx="9">
                        <c:v>15.170906557500045</c:v>
                      </c:pt>
                      <c:pt idx="10">
                        <c:v>24.534887039353016</c:v>
                      </c:pt>
                      <c:pt idx="11">
                        <c:v>14.864552441933062</c:v>
                      </c:pt>
                      <c:pt idx="12" formatCode="General">
                        <c:v>26.290125007205127</c:v>
                      </c:pt>
                      <c:pt idx="13">
                        <c:v>16.839908245625615</c:v>
                      </c:pt>
                      <c:pt idx="14">
                        <c:v>4.3478873269164007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(2)'!$I$4</c15:sqref>
                        </c15:formulaRef>
                      </c:ext>
                    </c:extLst>
                    <c:strCache>
                      <c:ptCount val="1"/>
                      <c:pt idx="0">
                        <c:v>Spreadsheets (e.g. [Microsoft Excel®])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(2)'!$I$5:$I$19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12.785893838674761</c:v>
                      </c:pt>
                      <c:pt idx="1">
                        <c:v>35.459203371444289</c:v>
                      </c:pt>
                      <c:pt idx="2">
                        <c:v>3.6688481665448984</c:v>
                      </c:pt>
                      <c:pt idx="3">
                        <c:v>11.104698948522817</c:v>
                      </c:pt>
                      <c:pt idx="4">
                        <c:v>9.6759268918465775</c:v>
                      </c:pt>
                      <c:pt idx="5">
                        <c:v>9.959182550209448</c:v>
                      </c:pt>
                      <c:pt idx="6">
                        <c:v>35.255858075342687</c:v>
                      </c:pt>
                      <c:pt idx="7">
                        <c:v>7.8710770271883943</c:v>
                      </c:pt>
                      <c:pt idx="8">
                        <c:v>10.06882599545929</c:v>
                      </c:pt>
                      <c:pt idx="9">
                        <c:v>12.70791402850478</c:v>
                      </c:pt>
                      <c:pt idx="10">
                        <c:v>30.157038626210657</c:v>
                      </c:pt>
                      <c:pt idx="11">
                        <c:v>16.24676977454078</c:v>
                      </c:pt>
                      <c:pt idx="12" formatCode="General">
                        <c:v>16.221399924553562</c:v>
                      </c:pt>
                      <c:pt idx="13">
                        <c:v>16.466411185327402</c:v>
                      </c:pt>
                      <c:pt idx="14">
                        <c:v>8.5521284086191649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324006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2401784"/>
        <c:crosses val="autoZero"/>
        <c:auto val="1"/>
        <c:lblAlgn val="ctr"/>
        <c:lblOffset val="100"/>
        <c:noMultiLvlLbl val="0"/>
      </c:catAx>
      <c:valAx>
        <c:axId val="3324017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400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942969297698345"/>
          <c:y val="0.19645313275050816"/>
          <c:w val="0.35849547087853562"/>
          <c:h val="0.76376099056286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942374015180346E-2"/>
          <c:y val="7.4932467945781484E-2"/>
          <c:w val="0.52487711176299556"/>
          <c:h val="0.898122218311047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'Table 5.17 (2)'!$B$4</c:f>
              <c:strCache>
                <c:ptCount val="1"/>
                <c:pt idx="0">
                  <c:v>Simulations and modelling software</c:v>
                </c:pt>
              </c:strCache>
            </c:strRef>
          </c:tx>
          <c:spPr>
            <a:solidFill>
              <a:srgbClr val="E52425"/>
            </a:solidFill>
            <a:ln>
              <a:noFill/>
            </a:ln>
            <a:effectLst/>
            <a:sp3d/>
          </c:spPr>
          <c:invertIfNegative val="0"/>
          <c:cat>
            <c:strRef>
              <c:f>'Table 5.17 (2)'!$A$5:$A$19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Italy²</c:v>
                </c:pt>
                <c:pt idx="6">
                  <c:v>Kazakhstan¹ </c:v>
                </c:pt>
                <c:pt idx="7">
                  <c:v>Korea, Republic of</c:v>
                </c:pt>
                <c:pt idx="8">
                  <c:v>Luxembourg</c:v>
                </c:pt>
                <c:pt idx="9">
                  <c:v>Portugal†† ¹ </c:v>
                </c:pt>
                <c:pt idx="10">
                  <c:v>Uruguay</c:v>
                </c:pt>
                <c:pt idx="11">
                  <c:v>ICILS 2018 average</c:v>
                </c:pt>
                <c:pt idx="12">
                  <c:v>United States**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5.17 (2)'!$B$5:$B$19</c:f>
              <c:numCache>
                <c:formatCode>0</c:formatCode>
                <c:ptCount val="15"/>
                <c:pt idx="0">
                  <c:v>9.070703514950182</c:v>
                </c:pt>
                <c:pt idx="1">
                  <c:v>6.8759324682575924</c:v>
                </c:pt>
                <c:pt idx="2">
                  <c:v>2.5903099958868299</c:v>
                </c:pt>
                <c:pt idx="3">
                  <c:v>8.1617324255463259</c:v>
                </c:pt>
                <c:pt idx="4">
                  <c:v>3.2442564246523848</c:v>
                </c:pt>
                <c:pt idx="5">
                  <c:v>7.9199828780844914</c:v>
                </c:pt>
                <c:pt idx="6">
                  <c:v>21.236799733405391</c:v>
                </c:pt>
                <c:pt idx="7">
                  <c:v>5.3845016661193572</c:v>
                </c:pt>
                <c:pt idx="8">
                  <c:v>7.234242436592095</c:v>
                </c:pt>
                <c:pt idx="9">
                  <c:v>8.6949985794894928</c:v>
                </c:pt>
                <c:pt idx="10">
                  <c:v>12.936289297994655</c:v>
                </c:pt>
                <c:pt idx="11">
                  <c:v>8.4863408564526193</c:v>
                </c:pt>
                <c:pt idx="12" formatCode="General">
                  <c:v>13.265986791191883</c:v>
                </c:pt>
                <c:pt idx="13">
                  <c:v>8.6313744875245586</c:v>
                </c:pt>
                <c:pt idx="14">
                  <c:v>3.1456837800317508</c:v>
                </c:pt>
              </c:numCache>
            </c:numRef>
          </c:val>
        </c:ser>
        <c:ser>
          <c:idx val="1"/>
          <c:order val="1"/>
          <c:tx>
            <c:strRef>
              <c:f>'Table 5.17 (2)'!$C$4</c:f>
              <c:strCache>
                <c:ptCount val="1"/>
                <c:pt idx="0">
                  <c:v>Concept mapping software (e.g. [Inspiration ®], [Webspiration ®])</c:v>
                </c:pt>
              </c:strCache>
            </c:strRef>
          </c:tx>
          <c:spPr>
            <a:solidFill>
              <a:srgbClr val="FFD672"/>
            </a:solidFill>
            <a:ln>
              <a:noFill/>
            </a:ln>
            <a:effectLst/>
            <a:sp3d/>
          </c:spPr>
          <c:invertIfNegative val="0"/>
          <c:cat>
            <c:strRef>
              <c:f>'Table 5.17 (2)'!$A$5:$A$19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Italy²</c:v>
                </c:pt>
                <c:pt idx="6">
                  <c:v>Kazakhstan¹ </c:v>
                </c:pt>
                <c:pt idx="7">
                  <c:v>Korea, Republic of</c:v>
                </c:pt>
                <c:pt idx="8">
                  <c:v>Luxembourg</c:v>
                </c:pt>
                <c:pt idx="9">
                  <c:v>Portugal†† ¹ </c:v>
                </c:pt>
                <c:pt idx="10">
                  <c:v>Uruguay</c:v>
                </c:pt>
                <c:pt idx="11">
                  <c:v>ICILS 2018 average</c:v>
                </c:pt>
                <c:pt idx="12">
                  <c:v>United States**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5.17 (2)'!$C$5:$C$19</c:f>
              <c:numCache>
                <c:formatCode>0</c:formatCode>
                <c:ptCount val="15"/>
                <c:pt idx="0">
                  <c:v>12.29727657445618</c:v>
                </c:pt>
                <c:pt idx="1">
                  <c:v>7.2700305629176665</c:v>
                </c:pt>
                <c:pt idx="2">
                  <c:v>2.085122817007294</c:v>
                </c:pt>
                <c:pt idx="3">
                  <c:v>5.8777245858674911</c:v>
                </c:pt>
                <c:pt idx="4">
                  <c:v>2.7820969755857181</c:v>
                </c:pt>
                <c:pt idx="5">
                  <c:v>14.765511878635335</c:v>
                </c:pt>
                <c:pt idx="6">
                  <c:v>19.39078154802284</c:v>
                </c:pt>
                <c:pt idx="7">
                  <c:v>5.4296755744414522</c:v>
                </c:pt>
                <c:pt idx="8">
                  <c:v>6.8355315032690021</c:v>
                </c:pt>
                <c:pt idx="9">
                  <c:v>5.9547760002402086</c:v>
                </c:pt>
                <c:pt idx="10">
                  <c:v>11.896838297735814</c:v>
                </c:pt>
                <c:pt idx="11">
                  <c:v>8.598669665289</c:v>
                </c:pt>
                <c:pt idx="12" formatCode="General">
                  <c:v>10.46849929632041</c:v>
                </c:pt>
                <c:pt idx="13">
                  <c:v>4.7659615456019919</c:v>
                </c:pt>
                <c:pt idx="14">
                  <c:v>2.4717145798656084</c:v>
                </c:pt>
              </c:numCache>
            </c:numRef>
          </c:val>
        </c:ser>
        <c:ser>
          <c:idx val="2"/>
          <c:order val="2"/>
          <c:tx>
            <c:strRef>
              <c:f>'Table 5.17 (2)'!$D$4</c:f>
              <c:strCache>
                <c:ptCount val="1"/>
                <c:pt idx="0">
                  <c:v>Tools that capture real-world data (e.g. speed, temperature) digitally for analysis </c:v>
                </c:pt>
              </c:strCache>
            </c:strRef>
          </c:tx>
          <c:spPr>
            <a:solidFill>
              <a:srgbClr val="6182C7"/>
            </a:solidFill>
            <a:ln>
              <a:noFill/>
            </a:ln>
            <a:effectLst/>
            <a:sp3d/>
          </c:spPr>
          <c:invertIfNegative val="0"/>
          <c:cat>
            <c:strRef>
              <c:f>'Table 5.17 (2)'!$A$5:$A$19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Italy²</c:v>
                </c:pt>
                <c:pt idx="6">
                  <c:v>Kazakhstan¹ </c:v>
                </c:pt>
                <c:pt idx="7">
                  <c:v>Korea, Republic of</c:v>
                </c:pt>
                <c:pt idx="8">
                  <c:v>Luxembourg</c:v>
                </c:pt>
                <c:pt idx="9">
                  <c:v>Portugal†† ¹ </c:v>
                </c:pt>
                <c:pt idx="10">
                  <c:v>Uruguay</c:v>
                </c:pt>
                <c:pt idx="11">
                  <c:v>ICILS 2018 average</c:v>
                </c:pt>
                <c:pt idx="12">
                  <c:v>United States**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5.17 (2)'!$D$5:$D$19</c:f>
              <c:numCache>
                <c:formatCode>0</c:formatCode>
                <c:ptCount val="15"/>
                <c:pt idx="0">
                  <c:v>10.91600692369623</c:v>
                </c:pt>
                <c:pt idx="1">
                  <c:v>8.3426085386884186</c:v>
                </c:pt>
                <c:pt idx="2">
                  <c:v>4.0774000039150806</c:v>
                </c:pt>
                <c:pt idx="3">
                  <c:v>5.4085460220516621</c:v>
                </c:pt>
                <c:pt idx="4">
                  <c:v>4.3823718616298208</c:v>
                </c:pt>
                <c:pt idx="5">
                  <c:v>10.277819574520917</c:v>
                </c:pt>
                <c:pt idx="6">
                  <c:v>26.928113540748189</c:v>
                </c:pt>
                <c:pt idx="7">
                  <c:v>5.6388120096391523</c:v>
                </c:pt>
                <c:pt idx="8">
                  <c:v>8.3039439662894168</c:v>
                </c:pt>
                <c:pt idx="9">
                  <c:v>8.7091086672229494</c:v>
                </c:pt>
                <c:pt idx="10">
                  <c:v>12.25073211673682</c:v>
                </c:pt>
                <c:pt idx="11">
                  <c:v>9.5668602931944235</c:v>
                </c:pt>
                <c:pt idx="12" formatCode="General">
                  <c:v>18.264345971079216</c:v>
                </c:pt>
                <c:pt idx="13">
                  <c:v>10.041151441789896</c:v>
                </c:pt>
                <c:pt idx="14">
                  <c:v>3.1781280905501892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986456"/>
        <c:axId val="332988808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'Table 5.17 (2)'!$E$4</c15:sqref>
                        </c15:formulaRef>
                      </c:ext>
                    </c:extLst>
                    <c:strCache>
                      <c:ptCount val="1"/>
                      <c:pt idx="0">
                        <c:v>Multimedia production tools (e.g. media capture and editing, web production)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'Table 5.17 (2)'!$E$5:$E$19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14.223707592260414</c:v>
                      </c:pt>
                      <c:pt idx="1">
                        <c:v>7.9085165547031195</c:v>
                      </c:pt>
                      <c:pt idx="2">
                        <c:v>3.828448745058123</c:v>
                      </c:pt>
                      <c:pt idx="3">
                        <c:v>7.3562248045490453</c:v>
                      </c:pt>
                      <c:pt idx="4">
                        <c:v>3.5915170766255016</c:v>
                      </c:pt>
                      <c:pt idx="5">
                        <c:v>11.839514925437086</c:v>
                      </c:pt>
                      <c:pt idx="6">
                        <c:v>30.346733220269439</c:v>
                      </c:pt>
                      <c:pt idx="7">
                        <c:v>8.8066418267016164</c:v>
                      </c:pt>
                      <c:pt idx="8">
                        <c:v>8.854485764604437</c:v>
                      </c:pt>
                      <c:pt idx="9">
                        <c:v>12.136749064389576</c:v>
                      </c:pt>
                      <c:pt idx="10">
                        <c:v>16.351274390007312</c:v>
                      </c:pt>
                      <c:pt idx="11">
                        <c:v>11.385801269509606</c:v>
                      </c:pt>
                      <c:pt idx="12" formatCode="General">
                        <c:v>16.058884376029013</c:v>
                      </c:pt>
                      <c:pt idx="13">
                        <c:v>11.10975380006964</c:v>
                      </c:pt>
                      <c:pt idx="14">
                        <c:v>3.2585190023365391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(2)'!$F$4</c15:sqref>
                        </c15:formulaRef>
                      </c:ext>
                    </c:extLst>
                    <c:strCache>
                      <c:ptCount val="1"/>
                      <c:pt idx="0">
                        <c:v>Tutorial software or [practice programs]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(2)'!$F$5:$F$19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11.247507244583698</c:v>
                      </c:pt>
                      <c:pt idx="1">
                        <c:v>27.467260528670806</c:v>
                      </c:pt>
                      <c:pt idx="2">
                        <c:v>10.105387325238796</c:v>
                      </c:pt>
                      <c:pt idx="3">
                        <c:v>8.0952904132551922</c:v>
                      </c:pt>
                      <c:pt idx="4">
                        <c:v>4.1163589889395755</c:v>
                      </c:pt>
                      <c:pt idx="5">
                        <c:v>8.2183134052651923</c:v>
                      </c:pt>
                      <c:pt idx="6">
                        <c:v>32.567074692609907</c:v>
                      </c:pt>
                      <c:pt idx="7">
                        <c:v>9.3292989599234293</c:v>
                      </c:pt>
                      <c:pt idx="8">
                        <c:v>8.0442146324513679</c:v>
                      </c:pt>
                      <c:pt idx="9">
                        <c:v>11.333002064784402</c:v>
                      </c:pt>
                      <c:pt idx="10">
                        <c:v>16.144222482330569</c:v>
                      </c:pt>
                      <c:pt idx="11">
                        <c:v>13.333448248913903</c:v>
                      </c:pt>
                      <c:pt idx="12" formatCode="General">
                        <c:v>18.146197990977885</c:v>
                      </c:pt>
                      <c:pt idx="13">
                        <c:v>20.102416752089177</c:v>
                      </c:pt>
                      <c:pt idx="14">
                        <c:v>3.0288712869846752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(2)'!$G$4</c15:sqref>
                        </c15:formulaRef>
                      </c:ext>
                    </c:extLst>
                    <c:strCache>
                      <c:ptCount val="1"/>
                      <c:pt idx="0">
                        <c:v>Graphing or drawing software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(2)'!$G$5:$G$19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16.238902084146986</c:v>
                      </c:pt>
                      <c:pt idx="1">
                        <c:v>13.194931499646337</c:v>
                      </c:pt>
                      <c:pt idx="2">
                        <c:v>5.0666851519984855</c:v>
                      </c:pt>
                      <c:pt idx="3">
                        <c:v>9.1264229901261427</c:v>
                      </c:pt>
                      <c:pt idx="4">
                        <c:v>8.1221173888011684</c:v>
                      </c:pt>
                      <c:pt idx="5">
                        <c:v>14.172039657844824</c:v>
                      </c:pt>
                      <c:pt idx="6">
                        <c:v>34.319714642949954</c:v>
                      </c:pt>
                      <c:pt idx="7">
                        <c:v>8.8491790270651958</c:v>
                      </c:pt>
                      <c:pt idx="8">
                        <c:v>11.119584141840381</c:v>
                      </c:pt>
                      <c:pt idx="9">
                        <c:v>11.737682043665746</c:v>
                      </c:pt>
                      <c:pt idx="10">
                        <c:v>22.125874248543916</c:v>
                      </c:pt>
                      <c:pt idx="11">
                        <c:v>14.006648443329919</c:v>
                      </c:pt>
                      <c:pt idx="12" formatCode="General">
                        <c:v>18.622052720485446</c:v>
                      </c:pt>
                      <c:pt idx="13">
                        <c:v>13.997295419060423</c:v>
                      </c:pt>
                      <c:pt idx="14">
                        <c:v>8.1586349204395852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(2)'!$H$4</c15:sqref>
                        </c15:formulaRef>
                      </c:ext>
                    </c:extLst>
                    <c:strCache>
                      <c:ptCount val="1"/>
                      <c:pt idx="0">
                        <c:v>Interactive digital learning resources (e.g. learning games or applications)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(2)'!$H$5:$H$19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18.655647118875148</c:v>
                      </c:pt>
                      <c:pt idx="1">
                        <c:v>14.220227978499214</c:v>
                      </c:pt>
                      <c:pt idx="2">
                        <c:v>8.8276764685634603</c:v>
                      </c:pt>
                      <c:pt idx="3">
                        <c:v>8.6562582495185012</c:v>
                      </c:pt>
                      <c:pt idx="4">
                        <c:v>5.5610181813127504</c:v>
                      </c:pt>
                      <c:pt idx="5">
                        <c:v>14.065348342755973</c:v>
                      </c:pt>
                      <c:pt idx="6">
                        <c:v>32.295770517431798</c:v>
                      </c:pt>
                      <c:pt idx="7">
                        <c:v>10.510579204524962</c:v>
                      </c:pt>
                      <c:pt idx="8">
                        <c:v>11.011757202928846</c:v>
                      </c:pt>
                      <c:pt idx="9">
                        <c:v>15.170906557500045</c:v>
                      </c:pt>
                      <c:pt idx="10">
                        <c:v>24.534887039353016</c:v>
                      </c:pt>
                      <c:pt idx="11">
                        <c:v>14.864552441933062</c:v>
                      </c:pt>
                      <c:pt idx="12" formatCode="General">
                        <c:v>26.290125007205127</c:v>
                      </c:pt>
                      <c:pt idx="13">
                        <c:v>16.839908245625615</c:v>
                      </c:pt>
                      <c:pt idx="14">
                        <c:v>4.3478873269164007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(2)'!$I$4</c15:sqref>
                        </c15:formulaRef>
                      </c:ext>
                    </c:extLst>
                    <c:strCache>
                      <c:ptCount val="1"/>
                      <c:pt idx="0">
                        <c:v>Spreadsheets (e.g. [Microsoft Excel®])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(2)'!$I$5:$I$19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12.785893838674761</c:v>
                      </c:pt>
                      <c:pt idx="1">
                        <c:v>35.459203371444289</c:v>
                      </c:pt>
                      <c:pt idx="2">
                        <c:v>3.6688481665448984</c:v>
                      </c:pt>
                      <c:pt idx="3">
                        <c:v>11.104698948522817</c:v>
                      </c:pt>
                      <c:pt idx="4">
                        <c:v>9.6759268918465775</c:v>
                      </c:pt>
                      <c:pt idx="5">
                        <c:v>9.959182550209448</c:v>
                      </c:pt>
                      <c:pt idx="6">
                        <c:v>35.255858075342687</c:v>
                      </c:pt>
                      <c:pt idx="7">
                        <c:v>7.8710770271883943</c:v>
                      </c:pt>
                      <c:pt idx="8">
                        <c:v>10.06882599545929</c:v>
                      </c:pt>
                      <c:pt idx="9">
                        <c:v>12.70791402850478</c:v>
                      </c:pt>
                      <c:pt idx="10">
                        <c:v>30.157038626210657</c:v>
                      </c:pt>
                      <c:pt idx="11">
                        <c:v>16.24676977454078</c:v>
                      </c:pt>
                      <c:pt idx="12" formatCode="General">
                        <c:v>16.221399924553562</c:v>
                      </c:pt>
                      <c:pt idx="13">
                        <c:v>16.466411185327402</c:v>
                      </c:pt>
                      <c:pt idx="14">
                        <c:v>8.5521284086191649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(2)'!$J$4</c15:sqref>
                        </c15:formulaRef>
                      </c:ext>
                    </c:extLst>
                    <c:strCache>
                      <c:ptCount val="1"/>
                      <c:pt idx="0">
                        <c:v>Presentation software (e.g. [Microsoft PowerPoint ®])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(2)'!$J$5:$J$19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31.088680951584607</c:v>
                      </c:pt>
                      <c:pt idx="1">
                        <c:v>50.102182942560333</c:v>
                      </c:pt>
                      <c:pt idx="2">
                        <c:v>25.368132402409561</c:v>
                      </c:pt>
                      <c:pt idx="3">
                        <c:v>20.900704496044789</c:v>
                      </c:pt>
                      <c:pt idx="4">
                        <c:v>14.531697770900767</c:v>
                      </c:pt>
                      <c:pt idx="5">
                        <c:v>14.516673552869014</c:v>
                      </c:pt>
                      <c:pt idx="6">
                        <c:v>38.459734128468973</c:v>
                      </c:pt>
                      <c:pt idx="7">
                        <c:v>17.118958350726224</c:v>
                      </c:pt>
                      <c:pt idx="8">
                        <c:v>22.852394409637135</c:v>
                      </c:pt>
                      <c:pt idx="9">
                        <c:v>30.917061359241675</c:v>
                      </c:pt>
                      <c:pt idx="10">
                        <c:v>23.606432440197946</c:v>
                      </c:pt>
                      <c:pt idx="11">
                        <c:v>26.314786618603726</c:v>
                      </c:pt>
                      <c:pt idx="12" formatCode="General">
                        <c:v>35.160638720107691</c:v>
                      </c:pt>
                      <c:pt idx="13">
                        <c:v>25.826867683296946</c:v>
                      </c:pt>
                      <c:pt idx="14">
                        <c:v>11.796106712161524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(2)'!$K$4</c15:sqref>
                        </c15:formulaRef>
                      </c:ext>
                    </c:extLst>
                    <c:strCache>
                      <c:ptCount val="1"/>
                      <c:pt idx="0">
                        <c:v>Word-processing software (e.g. [Microsoft Word ®])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(2)'!$K$5:$K$19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23.364147828344294</c:v>
                      </c:pt>
                      <c:pt idx="1">
                        <c:v>82.162786031621195</c:v>
                      </c:pt>
                      <c:pt idx="2">
                        <c:v>26.013325086828193</c:v>
                      </c:pt>
                      <c:pt idx="3">
                        <c:v>24.682132655556401</c:v>
                      </c:pt>
                      <c:pt idx="4">
                        <c:v>15.646455758433452</c:v>
                      </c:pt>
                      <c:pt idx="5">
                        <c:v>13.860323209153581</c:v>
                      </c:pt>
                      <c:pt idx="6">
                        <c:v>39.337031969970596</c:v>
                      </c:pt>
                      <c:pt idx="7">
                        <c:v>10.597789726631655</c:v>
                      </c:pt>
                      <c:pt idx="8">
                        <c:v>20.570868374007386</c:v>
                      </c:pt>
                      <c:pt idx="9">
                        <c:v>24.692217768224875</c:v>
                      </c:pt>
                      <c:pt idx="10">
                        <c:v>28.015731376256536</c:v>
                      </c:pt>
                      <c:pt idx="11">
                        <c:v>28.085709980457104</c:v>
                      </c:pt>
                      <c:pt idx="12" formatCode="General">
                        <c:v>37.311582334019356</c:v>
                      </c:pt>
                      <c:pt idx="13">
                        <c:v>27.5860848542764</c:v>
                      </c:pt>
                      <c:pt idx="14">
                        <c:v>11.938952102121188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(2)'!$L$4</c15:sqref>
                        </c15:formulaRef>
                      </c:ext>
                    </c:extLst>
                    <c:strCache>
                      <c:ptCount val="1"/>
                      <c:pt idx="0">
                        <c:v>Computer-based information resources (e.g. websites, wikis, encyclopaedia)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(2)'!$A$5:$A$19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France</c:v>
                      </c:pt>
                      <c:pt idx="4">
                        <c:v>Germany</c:v>
                      </c:pt>
                      <c:pt idx="5">
                        <c:v>Italy²</c:v>
                      </c:pt>
                      <c:pt idx="6">
                        <c:v>Kazakhstan¹ </c:v>
                      </c:pt>
                      <c:pt idx="7">
                        <c:v>Korea, Republic of</c:v>
                      </c:pt>
                      <c:pt idx="8">
                        <c:v>Luxembourg</c:v>
                      </c:pt>
                      <c:pt idx="9">
                        <c:v>Portugal†† ¹ </c:v>
                      </c:pt>
                      <c:pt idx="10">
                        <c:v>Uruguay</c:v>
                      </c:pt>
                      <c:pt idx="11">
                        <c:v>ICILS 2018 average</c:v>
                      </c:pt>
                      <c:pt idx="12">
                        <c:v>United States**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5.17 (2)'!$L$5:$L$19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32.208045225284224</c:v>
                      </c:pt>
                      <c:pt idx="1">
                        <c:v>58.675235322623806</c:v>
                      </c:pt>
                      <c:pt idx="2">
                        <c:v>41.009583873635343</c:v>
                      </c:pt>
                      <c:pt idx="3">
                        <c:v>19.176439372765277</c:v>
                      </c:pt>
                      <c:pt idx="4">
                        <c:v>11.175160132471063</c:v>
                      </c:pt>
                      <c:pt idx="5">
                        <c:v>28.543543831543772</c:v>
                      </c:pt>
                      <c:pt idx="6">
                        <c:v>33.676552795126803</c:v>
                      </c:pt>
                      <c:pt idx="7">
                        <c:v>14.988177361472795</c:v>
                      </c:pt>
                      <c:pt idx="8">
                        <c:v>20.816445529011638</c:v>
                      </c:pt>
                      <c:pt idx="9">
                        <c:v>24.662707722018716</c:v>
                      </c:pt>
                      <c:pt idx="10">
                        <c:v>31.491703522125182</c:v>
                      </c:pt>
                      <c:pt idx="11">
                        <c:v>28.765781335279872</c:v>
                      </c:pt>
                      <c:pt idx="12" formatCode="General">
                        <c:v>44.097994982387007</c:v>
                      </c:pt>
                      <c:pt idx="13">
                        <c:v>35.408438468440096</c:v>
                      </c:pt>
                      <c:pt idx="14">
                        <c:v>11.922585536671702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332986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2988808"/>
        <c:crosses val="autoZero"/>
        <c:auto val="1"/>
        <c:lblAlgn val="ctr"/>
        <c:lblOffset val="100"/>
        <c:noMultiLvlLbl val="0"/>
      </c:catAx>
      <c:valAx>
        <c:axId val="3329888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864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64048898945066"/>
          <c:y val="0.1260080141573803"/>
          <c:w val="0.35659759252320283"/>
          <c:h val="0.85576503377808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90611004907501E-2"/>
          <c:y val="7.3869725302348435E-2"/>
          <c:w val="0.57937144914932825"/>
          <c:h val="0.89956711751145235"/>
        </c:manualLayout>
      </c:layout>
      <c:barChart>
        <c:barDir val="bar"/>
        <c:grouping val="clustered"/>
        <c:varyColors val="0"/>
        <c:ser>
          <c:idx val="9"/>
          <c:order val="7"/>
          <c:tx>
            <c:strRef>
              <c:f>'Table 6.23 (2)'!$L$41</c:f>
              <c:strCache>
                <c:ptCount val="1"/>
                <c:pt idx="0">
                  <c:v>The presentation of information through direct class instruction</c:v>
                </c:pt>
              </c:strCache>
            </c:strRef>
          </c:tx>
          <c:spPr>
            <a:solidFill>
              <a:srgbClr val="E12624"/>
            </a:solidFill>
            <a:ln>
              <a:noFill/>
            </a:ln>
            <a:effectLst/>
          </c:spPr>
          <c:invertIfNegative val="0"/>
          <c:cat>
            <c:strRef>
              <c:f>'Table 6.23 (2)'!$B$42:$B$56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Italy²</c:v>
                </c:pt>
                <c:pt idx="4">
                  <c:v>Kazakhstan¹ </c:v>
                </c:pt>
                <c:pt idx="5">
                  <c:v>Korea, Republic of</c:v>
                </c:pt>
                <c:pt idx="6">
                  <c:v>Portugal</c:v>
                </c:pt>
                <c:pt idx="7">
                  <c:v>Average ICILS 2018</c:v>
                </c:pt>
                <c:pt idx="8">
                  <c:v>France¹</c:v>
                </c:pt>
                <c:pt idx="9">
                  <c:v>Germany</c:v>
                </c:pt>
                <c:pt idx="10">
                  <c:v>Luxembourg</c:v>
                </c:pt>
                <c:pt idx="11">
                  <c:v>United States¹</c:v>
                </c:pt>
                <c:pt idx="12">
                  <c:v>Uruguay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6.23 (2)'!$L$42:$L$56</c:f>
              <c:numCache>
                <c:formatCode>General</c:formatCode>
                <c:ptCount val="15"/>
                <c:pt idx="0">
                  <c:v>65.873381966677812</c:v>
                </c:pt>
                <c:pt idx="1">
                  <c:v>76.530669544862874</c:v>
                </c:pt>
                <c:pt idx="2">
                  <c:v>70.15318294393532</c:v>
                </c:pt>
                <c:pt idx="3">
                  <c:v>47.345878460935609</c:v>
                </c:pt>
                <c:pt idx="4">
                  <c:v>62.367986569697152</c:v>
                </c:pt>
                <c:pt idx="5">
                  <c:v>66.879236582060969</c:v>
                </c:pt>
                <c:pt idx="6">
                  <c:v>58.39568671247639</c:v>
                </c:pt>
                <c:pt idx="7">
                  <c:v>63.935146111520872</c:v>
                </c:pt>
                <c:pt idx="8">
                  <c:v>60.49355189504049</c:v>
                </c:pt>
                <c:pt idx="9">
                  <c:v>48.104059826706433</c:v>
                </c:pt>
                <c:pt idx="10">
                  <c:v>62.54736325887724</c:v>
                </c:pt>
                <c:pt idx="11">
                  <c:v>68.921901779262413</c:v>
                </c:pt>
                <c:pt idx="12">
                  <c:v>37.20607209234511</c:v>
                </c:pt>
                <c:pt idx="13">
                  <c:v>77.034724103174497</c:v>
                </c:pt>
                <c:pt idx="14">
                  <c:v>37.175047693283496</c:v>
                </c:pt>
              </c:numCache>
            </c:numRef>
          </c:val>
        </c:ser>
        <c:ser>
          <c:idx val="8"/>
          <c:order val="8"/>
          <c:tx>
            <c:strRef>
              <c:f>'Table 6.23 (2)'!$K$41</c:f>
              <c:strCache>
                <c:ptCount val="1"/>
                <c:pt idx="0">
                  <c:v>The communication with parents or [guardians] about students’ learning</c:v>
                </c:pt>
              </c:strCache>
            </c:strRef>
          </c:tx>
          <c:spPr>
            <a:solidFill>
              <a:srgbClr val="FED573"/>
            </a:solidFill>
            <a:ln>
              <a:noFill/>
            </a:ln>
            <a:effectLst/>
          </c:spPr>
          <c:invertIfNegative val="0"/>
          <c:cat>
            <c:strRef>
              <c:f>'Table 6.23 (2)'!$B$42:$B$56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Italy²</c:v>
                </c:pt>
                <c:pt idx="4">
                  <c:v>Kazakhstan¹ </c:v>
                </c:pt>
                <c:pt idx="5">
                  <c:v>Korea, Republic of</c:v>
                </c:pt>
                <c:pt idx="6">
                  <c:v>Portugal</c:v>
                </c:pt>
                <c:pt idx="7">
                  <c:v>Average ICILS 2018</c:v>
                </c:pt>
                <c:pt idx="8">
                  <c:v>France¹</c:v>
                </c:pt>
                <c:pt idx="9">
                  <c:v>Germany</c:v>
                </c:pt>
                <c:pt idx="10">
                  <c:v>Luxembourg</c:v>
                </c:pt>
                <c:pt idx="11">
                  <c:v>United States¹</c:v>
                </c:pt>
                <c:pt idx="12">
                  <c:v>Uruguay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6.23 (2)'!$K$42:$K$56</c:f>
              <c:numCache>
                <c:formatCode>General</c:formatCode>
                <c:ptCount val="15"/>
                <c:pt idx="0">
                  <c:v>36.391597749575048</c:v>
                </c:pt>
                <c:pt idx="1">
                  <c:v>62.487714372854008</c:v>
                </c:pt>
                <c:pt idx="2">
                  <c:v>77.327241790819727</c:v>
                </c:pt>
                <c:pt idx="3">
                  <c:v>33.845497482951117</c:v>
                </c:pt>
                <c:pt idx="4">
                  <c:v>51.999691620343846</c:v>
                </c:pt>
                <c:pt idx="5">
                  <c:v>22.838104773025727</c:v>
                </c:pt>
                <c:pt idx="6">
                  <c:v>30.948194785954513</c:v>
                </c:pt>
                <c:pt idx="7">
                  <c:v>45.119720367932004</c:v>
                </c:pt>
                <c:pt idx="8">
                  <c:v>37.036586712487008</c:v>
                </c:pt>
                <c:pt idx="9">
                  <c:v>25.489524774938634</c:v>
                </c:pt>
                <c:pt idx="10">
                  <c:v>31.517750577338404</c:v>
                </c:pt>
                <c:pt idx="11">
                  <c:v>58.524637186460652</c:v>
                </c:pt>
                <c:pt idx="12">
                  <c:v>12.502542451102098</c:v>
                </c:pt>
                <c:pt idx="13">
                  <c:v>60.229493629136023</c:v>
                </c:pt>
                <c:pt idx="14">
                  <c:v>17.167185324675096</c:v>
                </c:pt>
              </c:numCache>
            </c:numRef>
          </c:val>
        </c:ser>
        <c:ser>
          <c:idx val="7"/>
          <c:order val="9"/>
          <c:tx>
            <c:strRef>
              <c:f>'Table 6.23 (2)'!$J$41</c:f>
              <c:strCache>
                <c:ptCount val="1"/>
                <c:pt idx="0">
                  <c:v>The support of student-led whole-class discussions and presentations</c:v>
                </c:pt>
              </c:strCache>
            </c:strRef>
          </c:tx>
          <c:spPr>
            <a:solidFill>
              <a:srgbClr val="7285B2"/>
            </a:solidFill>
            <a:ln>
              <a:noFill/>
            </a:ln>
            <a:effectLst/>
          </c:spPr>
          <c:invertIfNegative val="0"/>
          <c:cat>
            <c:strRef>
              <c:f>'Table 6.23 (2)'!$B$42:$B$56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Italy²</c:v>
                </c:pt>
                <c:pt idx="4">
                  <c:v>Kazakhstan¹ </c:v>
                </c:pt>
                <c:pt idx="5">
                  <c:v>Korea, Republic of</c:v>
                </c:pt>
                <c:pt idx="6">
                  <c:v>Portugal</c:v>
                </c:pt>
                <c:pt idx="7">
                  <c:v>Average ICILS 2018</c:v>
                </c:pt>
                <c:pt idx="8">
                  <c:v>France¹</c:v>
                </c:pt>
                <c:pt idx="9">
                  <c:v>Germany</c:v>
                </c:pt>
                <c:pt idx="10">
                  <c:v>Luxembourg</c:v>
                </c:pt>
                <c:pt idx="11">
                  <c:v>United States¹</c:v>
                </c:pt>
                <c:pt idx="12">
                  <c:v>Uruguay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6.23 (2)'!$J$42:$J$56</c:f>
              <c:numCache>
                <c:formatCode>General</c:formatCode>
                <c:ptCount val="15"/>
                <c:pt idx="0">
                  <c:v>43.927655647111422</c:v>
                </c:pt>
                <c:pt idx="1">
                  <c:v>55.464838372599203</c:v>
                </c:pt>
                <c:pt idx="2">
                  <c:v>41.066126410018832</c:v>
                </c:pt>
                <c:pt idx="3">
                  <c:v>33.670218453475528</c:v>
                </c:pt>
                <c:pt idx="4">
                  <c:v>56.599099171941972</c:v>
                </c:pt>
                <c:pt idx="5">
                  <c:v>35.458142172147362</c:v>
                </c:pt>
                <c:pt idx="6">
                  <c:v>36.374076023830156</c:v>
                </c:pt>
                <c:pt idx="7">
                  <c:v>43.222879464446351</c:v>
                </c:pt>
                <c:pt idx="8">
                  <c:v>20.614045134126787</c:v>
                </c:pt>
                <c:pt idx="9">
                  <c:v>25.063278238150094</c:v>
                </c:pt>
                <c:pt idx="10">
                  <c:v>34.522442561232609</c:v>
                </c:pt>
                <c:pt idx="11">
                  <c:v>46.652209921420976</c:v>
                </c:pt>
                <c:pt idx="12">
                  <c:v>27.530837139498381</c:v>
                </c:pt>
                <c:pt idx="13">
                  <c:v>55.003574742662451</c:v>
                </c:pt>
                <c:pt idx="14">
                  <c:v>21.567270741630338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988024"/>
        <c:axId val="33298292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'Table 6.23 (2)'!$D$41</c15:sqref>
                        </c15:formulaRef>
                      </c:ext>
                    </c:extLst>
                    <c:strCache>
                      <c:ptCount val="1"/>
                      <c:pt idx="0">
                        <c:v>The support of collaboration among students 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'Table 6.23 (2)'!$D$42:$D$56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38.723367614090542</c:v>
                      </c:pt>
                      <c:pt idx="1">
                        <c:v>33.75772123918636</c:v>
                      </c:pt>
                      <c:pt idx="2">
                        <c:v>14.169372473745575</c:v>
                      </c:pt>
                      <c:pt idx="3">
                        <c:v>25.896788677922121</c:v>
                      </c:pt>
                      <c:pt idx="4">
                        <c:v>55.736478480587714</c:v>
                      </c:pt>
                      <c:pt idx="5">
                        <c:v>31.591298182741305</c:v>
                      </c:pt>
                      <c:pt idx="6">
                        <c:v>20.54278485385321</c:v>
                      </c:pt>
                      <c:pt idx="7">
                        <c:v>31.48825878887526</c:v>
                      </c:pt>
                      <c:pt idx="8">
                        <c:v>12.177110223543844</c:v>
                      </c:pt>
                      <c:pt idx="9">
                        <c:v>12.35110627783769</c:v>
                      </c:pt>
                      <c:pt idx="10">
                        <c:v>15.852638908241618</c:v>
                      </c:pt>
                      <c:pt idx="11">
                        <c:v>36.069370054209678</c:v>
                      </c:pt>
                      <c:pt idx="12">
                        <c:v>31.594535222325494</c:v>
                      </c:pt>
                      <c:pt idx="13">
                        <c:v>53.470739788065266</c:v>
                      </c:pt>
                      <c:pt idx="14">
                        <c:v>9.0064022567771307</c:v>
                      </c:pt>
                    </c:numCache>
                  </c:numRef>
                </c:val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(2)'!$C$41</c15:sqref>
                        </c15:formulaRef>
                      </c:ext>
                    </c:extLst>
                    <c:strCache>
                      <c:ptCount val="1"/>
                      <c:pt idx="0">
                        <c:v>The mediation of communication between students and experts or external mentors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(2)'!$C$42:$C$56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24.560628364820523</c:v>
                      </c:pt>
                      <c:pt idx="1">
                        <c:v>42.331626208373066</c:v>
                      </c:pt>
                      <c:pt idx="2">
                        <c:v>18.036491599221971</c:v>
                      </c:pt>
                      <c:pt idx="3">
                        <c:v>10.665504571367103</c:v>
                      </c:pt>
                      <c:pt idx="4">
                        <c:v>45.202478613287681</c:v>
                      </c:pt>
                      <c:pt idx="5">
                        <c:v>23.788916814401485</c:v>
                      </c:pt>
                      <c:pt idx="6">
                        <c:v>16.735038875990547</c:v>
                      </c:pt>
                      <c:pt idx="7">
                        <c:v>25.902955006780338</c:v>
                      </c:pt>
                      <c:pt idx="8">
                        <c:v>9.7140337890410109</c:v>
                      </c:pt>
                      <c:pt idx="9">
                        <c:v>8.2738923627513792</c:v>
                      </c:pt>
                      <c:pt idx="10">
                        <c:v>10.597189894369198</c:v>
                      </c:pt>
                      <c:pt idx="11">
                        <c:v>24.602064685400801</c:v>
                      </c:pt>
                      <c:pt idx="12">
                        <c:v>19.348196654929733</c:v>
                      </c:pt>
                      <c:pt idx="13">
                        <c:v>36.62939375205665</c:v>
                      </c:pt>
                      <c:pt idx="14">
                        <c:v>6.5229672057665669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(2)'!$E$41</c15:sqref>
                        </c15:formulaRef>
                      </c:ext>
                    </c:extLst>
                    <c:strCache>
                      <c:ptCount val="1"/>
                      <c:pt idx="0">
                        <c:v>The provision of feedback to students on their work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(2)'!$E$42:$E$56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39.69817828641029</c:v>
                      </c:pt>
                      <c:pt idx="1">
                        <c:v>42.041300391805002</c:v>
                      </c:pt>
                      <c:pt idx="2">
                        <c:v>22.620977736950621</c:v>
                      </c:pt>
                      <c:pt idx="3">
                        <c:v>18.460290852404746</c:v>
                      </c:pt>
                      <c:pt idx="4">
                        <c:v>50.210703869494047</c:v>
                      </c:pt>
                      <c:pt idx="5">
                        <c:v>27.793240015937933</c:v>
                      </c:pt>
                      <c:pt idx="6">
                        <c:v>24.691800241581426</c:v>
                      </c:pt>
                      <c:pt idx="7">
                        <c:v>32.216641627797721</c:v>
                      </c:pt>
                      <c:pt idx="8">
                        <c:v>12.629547848401041</c:v>
                      </c:pt>
                      <c:pt idx="9">
                        <c:v>14.047628664931192</c:v>
                      </c:pt>
                      <c:pt idx="10">
                        <c:v>13.731778047895935</c:v>
                      </c:pt>
                      <c:pt idx="11">
                        <c:v>36.177525377280489</c:v>
                      </c:pt>
                      <c:pt idx="12">
                        <c:v>23.574399743156484</c:v>
                      </c:pt>
                      <c:pt idx="13">
                        <c:v>57.899804810197274</c:v>
                      </c:pt>
                      <c:pt idx="14">
                        <c:v>10.945197840178626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(2)'!$F$41</c15:sqref>
                        </c15:formulaRef>
                      </c:ext>
                    </c:extLst>
                    <c:strCache>
                      <c:ptCount val="1"/>
                      <c:pt idx="0">
                        <c:v>The assessment of students' learning through tests 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(2)'!$F$42:$F$56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35.812935300210299</c:v>
                      </c:pt>
                      <c:pt idx="1">
                        <c:v>65.566477865120959</c:v>
                      </c:pt>
                      <c:pt idx="2">
                        <c:v>20.822478691743729</c:v>
                      </c:pt>
                      <c:pt idx="3">
                        <c:v>20.209208405105272</c:v>
                      </c:pt>
                      <c:pt idx="4">
                        <c:v>58.286863199842529</c:v>
                      </c:pt>
                      <c:pt idx="5">
                        <c:v>27.846227971084435</c:v>
                      </c:pt>
                      <c:pt idx="6">
                        <c:v>38.749307128517415</c:v>
                      </c:pt>
                      <c:pt idx="7">
                        <c:v>38.184785508803508</c:v>
                      </c:pt>
                      <c:pt idx="8">
                        <c:v>19.427476045266847</c:v>
                      </c:pt>
                      <c:pt idx="9">
                        <c:v>14.952508621933619</c:v>
                      </c:pt>
                      <c:pt idx="10">
                        <c:v>14.211131942130512</c:v>
                      </c:pt>
                      <c:pt idx="11">
                        <c:v>42.824786908171937</c:v>
                      </c:pt>
                      <c:pt idx="12">
                        <c:v>30.571522463894819</c:v>
                      </c:pt>
                      <c:pt idx="13">
                        <c:v>57.587575116604548</c:v>
                      </c:pt>
                      <c:pt idx="14">
                        <c:v>11.058027434814125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(2)'!$G$41</c15:sqref>
                        </c15:formulaRef>
                      </c:ext>
                    </c:extLst>
                    <c:strCache>
                      <c:ptCount val="1"/>
                      <c:pt idx="0">
                        <c:v>The provision of remedial or enrichment support to individual students or small groups of students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(2)'!$G$42:$G$56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44.328634417453799</c:v>
                      </c:pt>
                      <c:pt idx="1">
                        <c:v>49.363208269834516</c:v>
                      </c:pt>
                      <c:pt idx="2">
                        <c:v>29.11862561989777</c:v>
                      </c:pt>
                      <c:pt idx="3">
                        <c:v>28.161592727816526</c:v>
                      </c:pt>
                      <c:pt idx="4">
                        <c:v>54.741109990393035</c:v>
                      </c:pt>
                      <c:pt idx="5">
                        <c:v>43.019278769898413</c:v>
                      </c:pt>
                      <c:pt idx="6">
                        <c:v>28.424469364726569</c:v>
                      </c:pt>
                      <c:pt idx="7">
                        <c:v>39.593845594288659</c:v>
                      </c:pt>
                      <c:pt idx="8">
                        <c:v>31.070079356026515</c:v>
                      </c:pt>
                      <c:pt idx="9">
                        <c:v>18.119067224938362</c:v>
                      </c:pt>
                      <c:pt idx="10">
                        <c:v>42.667195082427533</c:v>
                      </c:pt>
                      <c:pt idx="11">
                        <c:v>48.748921931322251</c:v>
                      </c:pt>
                      <c:pt idx="12">
                        <c:v>33.917834443081347</c:v>
                      </c:pt>
                      <c:pt idx="13">
                        <c:v>53.340620901755422</c:v>
                      </c:pt>
                      <c:pt idx="14">
                        <c:v>11.583275317793095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(2)'!$H$41</c15:sqref>
                        </c15:formulaRef>
                      </c:ext>
                    </c:extLst>
                    <c:strCache>
                      <c:ptCount val="1"/>
                      <c:pt idx="0">
                        <c:v>The support of inquiry learning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(2)'!$H$42:$H$56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50.251413578622831</c:v>
                      </c:pt>
                      <c:pt idx="1">
                        <c:v>58.911075645300059</c:v>
                      </c:pt>
                      <c:pt idx="2">
                        <c:v>33.063084476273815</c:v>
                      </c:pt>
                      <c:pt idx="3">
                        <c:v>20.329283894904105</c:v>
                      </c:pt>
                      <c:pt idx="4">
                        <c:v>54.766104628520928</c:v>
                      </c:pt>
                      <c:pt idx="5">
                        <c:v>39.318809239775028</c:v>
                      </c:pt>
                      <c:pt idx="6">
                        <c:v>21.438313827454877</c:v>
                      </c:pt>
                      <c:pt idx="7">
                        <c:v>39.725440755835955</c:v>
                      </c:pt>
                      <c:pt idx="8">
                        <c:v>21.826810955568597</c:v>
                      </c:pt>
                      <c:pt idx="9">
                        <c:v>21.562612839582982</c:v>
                      </c:pt>
                      <c:pt idx="10">
                        <c:v>23.669119446729624</c:v>
                      </c:pt>
                      <c:pt idx="11">
                        <c:v>44.793756388061198</c:v>
                      </c:pt>
                      <c:pt idx="12">
                        <c:v>36.687941467097907</c:v>
                      </c:pt>
                      <c:pt idx="13">
                        <c:v>56.004670621538367</c:v>
                      </c:pt>
                      <c:pt idx="14">
                        <c:v>16.628702758468215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(2)'!$I$41</c15:sqref>
                        </c15:formulaRef>
                      </c:ext>
                    </c:extLst>
                    <c:strCache>
                      <c:ptCount val="1"/>
                      <c:pt idx="0">
                        <c:v>The reinforcement of learning of skills through repetition of examples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(2)'!$I$42:$I$56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44.921949609517164</c:v>
                      </c:pt>
                      <c:pt idx="1">
                        <c:v>51.418279890092144</c:v>
                      </c:pt>
                      <c:pt idx="2">
                        <c:v>28.19901488230343</c:v>
                      </c:pt>
                      <c:pt idx="3">
                        <c:v>27.754215594869823</c:v>
                      </c:pt>
                      <c:pt idx="4">
                        <c:v>57.10917395724897</c:v>
                      </c:pt>
                      <c:pt idx="5">
                        <c:v>43.739673782602686</c:v>
                      </c:pt>
                      <c:pt idx="6">
                        <c:v>33.990020713825672</c:v>
                      </c:pt>
                      <c:pt idx="7">
                        <c:v>41.018904061494268</c:v>
                      </c:pt>
                      <c:pt idx="8">
                        <c:v>21.604616212044206</c:v>
                      </c:pt>
                      <c:pt idx="9">
                        <c:v>22.661216303180932</c:v>
                      </c:pt>
                      <c:pt idx="10">
                        <c:v>26.895952261328084</c:v>
                      </c:pt>
                      <c:pt idx="11">
                        <c:v>49.018797252893201</c:v>
                      </c:pt>
                      <c:pt idx="12">
                        <c:v>29.67326546275153</c:v>
                      </c:pt>
                      <c:pt idx="13">
                        <c:v>63.612277522672358</c:v>
                      </c:pt>
                      <c:pt idx="14">
                        <c:v>15.726245030889888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32988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2982928"/>
        <c:crosses val="autoZero"/>
        <c:auto val="1"/>
        <c:lblAlgn val="ctr"/>
        <c:lblOffset val="100"/>
        <c:noMultiLvlLbl val="0"/>
      </c:catAx>
      <c:valAx>
        <c:axId val="3329829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880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72525658068648"/>
          <c:y val="0.1742349164239792"/>
          <c:w val="0.33411134395028907"/>
          <c:h val="0.76985695825420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26071699218407E-2"/>
          <c:y val="7.4932453492821779E-2"/>
          <c:w val="0.59148069951128424"/>
          <c:h val="0.90547095847374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6.23 (2)'!$C$41</c:f>
              <c:strCache>
                <c:ptCount val="1"/>
                <c:pt idx="0">
                  <c:v>The mediation of communication between students and experts or external mentors</c:v>
                </c:pt>
              </c:strCache>
            </c:strRef>
          </c:tx>
          <c:spPr>
            <a:solidFill>
              <a:srgbClr val="E12724"/>
            </a:solidFill>
            <a:ln>
              <a:noFill/>
            </a:ln>
            <a:effectLst/>
          </c:spPr>
          <c:invertIfNegative val="0"/>
          <c:cat>
            <c:strRef>
              <c:f>'Table 6.23 (2)'!$B$42:$B$56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Italy²</c:v>
                </c:pt>
                <c:pt idx="4">
                  <c:v>Kazakhstan¹ </c:v>
                </c:pt>
                <c:pt idx="5">
                  <c:v>Korea, Republic of</c:v>
                </c:pt>
                <c:pt idx="6">
                  <c:v>Portugal</c:v>
                </c:pt>
                <c:pt idx="7">
                  <c:v>Average ICILS 2018</c:v>
                </c:pt>
                <c:pt idx="8">
                  <c:v>France¹</c:v>
                </c:pt>
                <c:pt idx="9">
                  <c:v>Germany</c:v>
                </c:pt>
                <c:pt idx="10">
                  <c:v>Luxembourg</c:v>
                </c:pt>
                <c:pt idx="11">
                  <c:v>United States¹</c:v>
                </c:pt>
                <c:pt idx="12">
                  <c:v>Uruguay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6.23 (2)'!$C$42:$C$56</c:f>
              <c:numCache>
                <c:formatCode>General</c:formatCode>
                <c:ptCount val="15"/>
                <c:pt idx="0">
                  <c:v>24.560628364820523</c:v>
                </c:pt>
                <c:pt idx="1">
                  <c:v>42.331626208373066</c:v>
                </c:pt>
                <c:pt idx="2">
                  <c:v>18.036491599221971</c:v>
                </c:pt>
                <c:pt idx="3">
                  <c:v>10.665504571367103</c:v>
                </c:pt>
                <c:pt idx="4">
                  <c:v>45.202478613287681</c:v>
                </c:pt>
                <c:pt idx="5">
                  <c:v>23.788916814401485</c:v>
                </c:pt>
                <c:pt idx="6">
                  <c:v>16.735038875990547</c:v>
                </c:pt>
                <c:pt idx="7">
                  <c:v>25.902955006780338</c:v>
                </c:pt>
                <c:pt idx="8">
                  <c:v>9.7140337890410109</c:v>
                </c:pt>
                <c:pt idx="9">
                  <c:v>8.2738923627513792</c:v>
                </c:pt>
                <c:pt idx="10">
                  <c:v>10.597189894369198</c:v>
                </c:pt>
                <c:pt idx="11">
                  <c:v>24.602064685400801</c:v>
                </c:pt>
                <c:pt idx="12">
                  <c:v>19.348196654929733</c:v>
                </c:pt>
                <c:pt idx="13">
                  <c:v>36.62939375205665</c:v>
                </c:pt>
                <c:pt idx="14">
                  <c:v>6.5229672057665669</c:v>
                </c:pt>
              </c:numCache>
            </c:numRef>
          </c:val>
        </c:ser>
        <c:ser>
          <c:idx val="1"/>
          <c:order val="1"/>
          <c:tx>
            <c:strRef>
              <c:f>'Table 6.23 (2)'!$D$41</c:f>
              <c:strCache>
                <c:ptCount val="1"/>
                <c:pt idx="0">
                  <c:v>The support of collaboration among students </c:v>
                </c:pt>
              </c:strCache>
            </c:strRef>
          </c:tx>
          <c:spPr>
            <a:solidFill>
              <a:srgbClr val="FED771"/>
            </a:solidFill>
            <a:ln>
              <a:noFill/>
            </a:ln>
            <a:effectLst/>
          </c:spPr>
          <c:invertIfNegative val="0"/>
          <c:cat>
            <c:strRef>
              <c:f>'Table 6.23 (2)'!$B$42:$B$56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Italy²</c:v>
                </c:pt>
                <c:pt idx="4">
                  <c:v>Kazakhstan¹ </c:v>
                </c:pt>
                <c:pt idx="5">
                  <c:v>Korea, Republic of</c:v>
                </c:pt>
                <c:pt idx="6">
                  <c:v>Portugal</c:v>
                </c:pt>
                <c:pt idx="7">
                  <c:v>Average ICILS 2018</c:v>
                </c:pt>
                <c:pt idx="8">
                  <c:v>France¹</c:v>
                </c:pt>
                <c:pt idx="9">
                  <c:v>Germany</c:v>
                </c:pt>
                <c:pt idx="10">
                  <c:v>Luxembourg</c:v>
                </c:pt>
                <c:pt idx="11">
                  <c:v>United States¹</c:v>
                </c:pt>
                <c:pt idx="12">
                  <c:v>Uruguay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6.23 (2)'!$D$42:$D$56</c:f>
              <c:numCache>
                <c:formatCode>General</c:formatCode>
                <c:ptCount val="15"/>
                <c:pt idx="0">
                  <c:v>38.723367614090542</c:v>
                </c:pt>
                <c:pt idx="1">
                  <c:v>33.75772123918636</c:v>
                </c:pt>
                <c:pt idx="2">
                  <c:v>14.169372473745575</c:v>
                </c:pt>
                <c:pt idx="3">
                  <c:v>25.896788677922121</c:v>
                </c:pt>
                <c:pt idx="4">
                  <c:v>55.736478480587714</c:v>
                </c:pt>
                <c:pt idx="5">
                  <c:v>31.591298182741305</c:v>
                </c:pt>
                <c:pt idx="6">
                  <c:v>20.54278485385321</c:v>
                </c:pt>
                <c:pt idx="7">
                  <c:v>31.48825878887526</c:v>
                </c:pt>
                <c:pt idx="8">
                  <c:v>12.177110223543844</c:v>
                </c:pt>
                <c:pt idx="9">
                  <c:v>12.35110627783769</c:v>
                </c:pt>
                <c:pt idx="10">
                  <c:v>15.852638908241618</c:v>
                </c:pt>
                <c:pt idx="11">
                  <c:v>36.069370054209678</c:v>
                </c:pt>
                <c:pt idx="12">
                  <c:v>31.594535222325494</c:v>
                </c:pt>
                <c:pt idx="13">
                  <c:v>53.470739788065266</c:v>
                </c:pt>
                <c:pt idx="14">
                  <c:v>9.0064022567771307</c:v>
                </c:pt>
              </c:numCache>
            </c:numRef>
          </c:val>
        </c:ser>
        <c:ser>
          <c:idx val="2"/>
          <c:order val="2"/>
          <c:tx>
            <c:strRef>
              <c:f>'Table 6.23 (2)'!$E$41</c:f>
              <c:strCache>
                <c:ptCount val="1"/>
                <c:pt idx="0">
                  <c:v>The provision of feedback to students on their work</c:v>
                </c:pt>
              </c:strCache>
            </c:strRef>
          </c:tx>
          <c:spPr>
            <a:solidFill>
              <a:srgbClr val="6084C4"/>
            </a:solidFill>
            <a:ln>
              <a:noFill/>
            </a:ln>
            <a:effectLst/>
          </c:spPr>
          <c:invertIfNegative val="0"/>
          <c:cat>
            <c:strRef>
              <c:f>'Table 6.23 (2)'!$B$42:$B$56</c:f>
              <c:strCache>
                <c:ptCount val="15"/>
                <c:pt idx="0">
                  <c:v>Chile</c:v>
                </c:pt>
                <c:pt idx="1">
                  <c:v>Denmark† ¹ </c:v>
                </c:pt>
                <c:pt idx="2">
                  <c:v>Finland</c:v>
                </c:pt>
                <c:pt idx="3">
                  <c:v>Italy²</c:v>
                </c:pt>
                <c:pt idx="4">
                  <c:v>Kazakhstan¹ </c:v>
                </c:pt>
                <c:pt idx="5">
                  <c:v>Korea, Republic of</c:v>
                </c:pt>
                <c:pt idx="6">
                  <c:v>Portugal</c:v>
                </c:pt>
                <c:pt idx="7">
                  <c:v>Average ICILS 2018</c:v>
                </c:pt>
                <c:pt idx="8">
                  <c:v>France¹</c:v>
                </c:pt>
                <c:pt idx="9">
                  <c:v>Germany</c:v>
                </c:pt>
                <c:pt idx="10">
                  <c:v>Luxembourg</c:v>
                </c:pt>
                <c:pt idx="11">
                  <c:v>United States¹</c:v>
                </c:pt>
                <c:pt idx="12">
                  <c:v>Uruguay</c:v>
                </c:pt>
                <c:pt idx="13">
                  <c:v>Moscow (Russian Federation)</c:v>
                </c:pt>
                <c:pt idx="14">
                  <c:v>North Rhine-Westphalia (Germany)</c:v>
                </c:pt>
              </c:strCache>
            </c:strRef>
          </c:cat>
          <c:val>
            <c:numRef>
              <c:f>'Table 6.23 (2)'!$E$42:$E$56</c:f>
              <c:numCache>
                <c:formatCode>General</c:formatCode>
                <c:ptCount val="15"/>
                <c:pt idx="0">
                  <c:v>39.69817828641029</c:v>
                </c:pt>
                <c:pt idx="1">
                  <c:v>42.041300391805002</c:v>
                </c:pt>
                <c:pt idx="2">
                  <c:v>22.620977736950621</c:v>
                </c:pt>
                <c:pt idx="3">
                  <c:v>18.460290852404746</c:v>
                </c:pt>
                <c:pt idx="4">
                  <c:v>50.210703869494047</c:v>
                </c:pt>
                <c:pt idx="5">
                  <c:v>27.793240015937933</c:v>
                </c:pt>
                <c:pt idx="6">
                  <c:v>24.691800241581426</c:v>
                </c:pt>
                <c:pt idx="7">
                  <c:v>32.216641627797721</c:v>
                </c:pt>
                <c:pt idx="8">
                  <c:v>12.629547848401041</c:v>
                </c:pt>
                <c:pt idx="9">
                  <c:v>14.047628664931192</c:v>
                </c:pt>
                <c:pt idx="10">
                  <c:v>13.731778047895935</c:v>
                </c:pt>
                <c:pt idx="11">
                  <c:v>36.177525377280489</c:v>
                </c:pt>
                <c:pt idx="12">
                  <c:v>23.574399743156484</c:v>
                </c:pt>
                <c:pt idx="13">
                  <c:v>57.899804810197274</c:v>
                </c:pt>
                <c:pt idx="14">
                  <c:v>10.945197840178626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984888"/>
        <c:axId val="33298763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'Table 6.23 (2)'!$F$41</c15:sqref>
                        </c15:formulaRef>
                      </c:ext>
                    </c:extLst>
                    <c:strCache>
                      <c:ptCount val="1"/>
                      <c:pt idx="0">
                        <c:v>The assessment of students' learning through tests 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'Table 6.23 (2)'!$F$42:$F$56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35.812935300210299</c:v>
                      </c:pt>
                      <c:pt idx="1">
                        <c:v>65.566477865120959</c:v>
                      </c:pt>
                      <c:pt idx="2">
                        <c:v>20.822478691743729</c:v>
                      </c:pt>
                      <c:pt idx="3">
                        <c:v>20.209208405105272</c:v>
                      </c:pt>
                      <c:pt idx="4">
                        <c:v>58.286863199842529</c:v>
                      </c:pt>
                      <c:pt idx="5">
                        <c:v>27.846227971084435</c:v>
                      </c:pt>
                      <c:pt idx="6">
                        <c:v>38.749307128517415</c:v>
                      </c:pt>
                      <c:pt idx="7">
                        <c:v>38.184785508803508</c:v>
                      </c:pt>
                      <c:pt idx="8">
                        <c:v>19.427476045266847</c:v>
                      </c:pt>
                      <c:pt idx="9">
                        <c:v>14.952508621933619</c:v>
                      </c:pt>
                      <c:pt idx="10">
                        <c:v>14.211131942130512</c:v>
                      </c:pt>
                      <c:pt idx="11">
                        <c:v>42.824786908171937</c:v>
                      </c:pt>
                      <c:pt idx="12">
                        <c:v>30.571522463894819</c:v>
                      </c:pt>
                      <c:pt idx="13">
                        <c:v>57.587575116604548</c:v>
                      </c:pt>
                      <c:pt idx="14">
                        <c:v>11.058027434814125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(2)'!$G$41</c15:sqref>
                        </c15:formulaRef>
                      </c:ext>
                    </c:extLst>
                    <c:strCache>
                      <c:ptCount val="1"/>
                      <c:pt idx="0">
                        <c:v>The provision of remedial or enrichment support to individual students or small groups of students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(2)'!$G$42:$G$56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44.328634417453799</c:v>
                      </c:pt>
                      <c:pt idx="1">
                        <c:v>49.363208269834516</c:v>
                      </c:pt>
                      <c:pt idx="2">
                        <c:v>29.11862561989777</c:v>
                      </c:pt>
                      <c:pt idx="3">
                        <c:v>28.161592727816526</c:v>
                      </c:pt>
                      <c:pt idx="4">
                        <c:v>54.741109990393035</c:v>
                      </c:pt>
                      <c:pt idx="5">
                        <c:v>43.019278769898413</c:v>
                      </c:pt>
                      <c:pt idx="6">
                        <c:v>28.424469364726569</c:v>
                      </c:pt>
                      <c:pt idx="7">
                        <c:v>39.593845594288659</c:v>
                      </c:pt>
                      <c:pt idx="8">
                        <c:v>31.070079356026515</c:v>
                      </c:pt>
                      <c:pt idx="9">
                        <c:v>18.119067224938362</c:v>
                      </c:pt>
                      <c:pt idx="10">
                        <c:v>42.667195082427533</c:v>
                      </c:pt>
                      <c:pt idx="11">
                        <c:v>48.748921931322251</c:v>
                      </c:pt>
                      <c:pt idx="12">
                        <c:v>33.917834443081347</c:v>
                      </c:pt>
                      <c:pt idx="13">
                        <c:v>53.340620901755422</c:v>
                      </c:pt>
                      <c:pt idx="14">
                        <c:v>11.583275317793095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(2)'!$H$41</c15:sqref>
                        </c15:formulaRef>
                      </c:ext>
                    </c:extLst>
                    <c:strCache>
                      <c:ptCount val="1"/>
                      <c:pt idx="0">
                        <c:v>The support of inquiry learning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(2)'!$H$42:$H$56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50.251413578622831</c:v>
                      </c:pt>
                      <c:pt idx="1">
                        <c:v>58.911075645300059</c:v>
                      </c:pt>
                      <c:pt idx="2">
                        <c:v>33.063084476273815</c:v>
                      </c:pt>
                      <c:pt idx="3">
                        <c:v>20.329283894904105</c:v>
                      </c:pt>
                      <c:pt idx="4">
                        <c:v>54.766104628520928</c:v>
                      </c:pt>
                      <c:pt idx="5">
                        <c:v>39.318809239775028</c:v>
                      </c:pt>
                      <c:pt idx="6">
                        <c:v>21.438313827454877</c:v>
                      </c:pt>
                      <c:pt idx="7">
                        <c:v>39.725440755835955</c:v>
                      </c:pt>
                      <c:pt idx="8">
                        <c:v>21.826810955568597</c:v>
                      </c:pt>
                      <c:pt idx="9">
                        <c:v>21.562612839582982</c:v>
                      </c:pt>
                      <c:pt idx="10">
                        <c:v>23.669119446729624</c:v>
                      </c:pt>
                      <c:pt idx="11">
                        <c:v>44.793756388061198</c:v>
                      </c:pt>
                      <c:pt idx="12">
                        <c:v>36.687941467097907</c:v>
                      </c:pt>
                      <c:pt idx="13">
                        <c:v>56.004670621538367</c:v>
                      </c:pt>
                      <c:pt idx="14">
                        <c:v>16.628702758468215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(2)'!$I$41</c15:sqref>
                        </c15:formulaRef>
                      </c:ext>
                    </c:extLst>
                    <c:strCache>
                      <c:ptCount val="1"/>
                      <c:pt idx="0">
                        <c:v>The reinforcement of learning of skills through repetition of examples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(2)'!$I$42:$I$56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44.921949609517164</c:v>
                      </c:pt>
                      <c:pt idx="1">
                        <c:v>51.418279890092144</c:v>
                      </c:pt>
                      <c:pt idx="2">
                        <c:v>28.19901488230343</c:v>
                      </c:pt>
                      <c:pt idx="3">
                        <c:v>27.754215594869823</c:v>
                      </c:pt>
                      <c:pt idx="4">
                        <c:v>57.10917395724897</c:v>
                      </c:pt>
                      <c:pt idx="5">
                        <c:v>43.739673782602686</c:v>
                      </c:pt>
                      <c:pt idx="6">
                        <c:v>33.990020713825672</c:v>
                      </c:pt>
                      <c:pt idx="7">
                        <c:v>41.018904061494268</c:v>
                      </c:pt>
                      <c:pt idx="8">
                        <c:v>21.604616212044206</c:v>
                      </c:pt>
                      <c:pt idx="9">
                        <c:v>22.661216303180932</c:v>
                      </c:pt>
                      <c:pt idx="10">
                        <c:v>26.895952261328084</c:v>
                      </c:pt>
                      <c:pt idx="11">
                        <c:v>49.018797252893201</c:v>
                      </c:pt>
                      <c:pt idx="12">
                        <c:v>29.67326546275153</c:v>
                      </c:pt>
                      <c:pt idx="13">
                        <c:v>63.612277522672358</c:v>
                      </c:pt>
                      <c:pt idx="14">
                        <c:v>15.726245030889888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(2)'!$J$41</c15:sqref>
                        </c15:formulaRef>
                      </c:ext>
                    </c:extLst>
                    <c:strCache>
                      <c:ptCount val="1"/>
                      <c:pt idx="0">
                        <c:v>The support of student-led whole-class discussions and presentations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(2)'!$J$42:$J$56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43.927655647111422</c:v>
                      </c:pt>
                      <c:pt idx="1">
                        <c:v>55.464838372599203</c:v>
                      </c:pt>
                      <c:pt idx="2">
                        <c:v>41.066126410018832</c:v>
                      </c:pt>
                      <c:pt idx="3">
                        <c:v>33.670218453475528</c:v>
                      </c:pt>
                      <c:pt idx="4">
                        <c:v>56.599099171941972</c:v>
                      </c:pt>
                      <c:pt idx="5">
                        <c:v>35.458142172147362</c:v>
                      </c:pt>
                      <c:pt idx="6">
                        <c:v>36.374076023830156</c:v>
                      </c:pt>
                      <c:pt idx="7">
                        <c:v>43.222879464446351</c:v>
                      </c:pt>
                      <c:pt idx="8">
                        <c:v>20.614045134126787</c:v>
                      </c:pt>
                      <c:pt idx="9">
                        <c:v>25.063278238150094</c:v>
                      </c:pt>
                      <c:pt idx="10">
                        <c:v>34.522442561232609</c:v>
                      </c:pt>
                      <c:pt idx="11">
                        <c:v>46.652209921420976</c:v>
                      </c:pt>
                      <c:pt idx="12">
                        <c:v>27.530837139498381</c:v>
                      </c:pt>
                      <c:pt idx="13">
                        <c:v>55.003574742662451</c:v>
                      </c:pt>
                      <c:pt idx="14">
                        <c:v>21.567270741630338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(2)'!$K$41</c15:sqref>
                        </c15:formulaRef>
                      </c:ext>
                    </c:extLst>
                    <c:strCache>
                      <c:ptCount val="1"/>
                      <c:pt idx="0">
                        <c:v>The communication with parents or [guardians] about students’ learning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(2)'!$K$42:$K$56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36.391597749575048</c:v>
                      </c:pt>
                      <c:pt idx="1">
                        <c:v>62.487714372854008</c:v>
                      </c:pt>
                      <c:pt idx="2">
                        <c:v>77.327241790819727</c:v>
                      </c:pt>
                      <c:pt idx="3">
                        <c:v>33.845497482951117</c:v>
                      </c:pt>
                      <c:pt idx="4">
                        <c:v>51.999691620343846</c:v>
                      </c:pt>
                      <c:pt idx="5">
                        <c:v>22.838104773025727</c:v>
                      </c:pt>
                      <c:pt idx="6">
                        <c:v>30.948194785954513</c:v>
                      </c:pt>
                      <c:pt idx="7">
                        <c:v>45.119720367932004</c:v>
                      </c:pt>
                      <c:pt idx="8">
                        <c:v>37.036586712487008</c:v>
                      </c:pt>
                      <c:pt idx="9">
                        <c:v>25.489524774938634</c:v>
                      </c:pt>
                      <c:pt idx="10">
                        <c:v>31.517750577338404</c:v>
                      </c:pt>
                      <c:pt idx="11">
                        <c:v>58.524637186460652</c:v>
                      </c:pt>
                      <c:pt idx="12">
                        <c:v>12.502542451102098</c:v>
                      </c:pt>
                      <c:pt idx="13">
                        <c:v>60.229493629136023</c:v>
                      </c:pt>
                      <c:pt idx="14">
                        <c:v>17.167185324675096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(2)'!$L$41</c15:sqref>
                        </c15:formulaRef>
                      </c:ext>
                    </c:extLst>
                    <c:strCache>
                      <c:ptCount val="1"/>
                      <c:pt idx="0">
                        <c:v>The presentation of information through direct class instruction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(2)'!$B$42:$B$56</c15:sqref>
                        </c15:formulaRef>
                      </c:ext>
                    </c:extLst>
                    <c:strCache>
                      <c:ptCount val="15"/>
                      <c:pt idx="0">
                        <c:v>Chile</c:v>
                      </c:pt>
                      <c:pt idx="1">
                        <c:v>Denmark† ¹ </c:v>
                      </c:pt>
                      <c:pt idx="2">
                        <c:v>Finland</c:v>
                      </c:pt>
                      <c:pt idx="3">
                        <c:v>Italy²</c:v>
                      </c:pt>
                      <c:pt idx="4">
                        <c:v>Kazakhstan¹ </c:v>
                      </c:pt>
                      <c:pt idx="5">
                        <c:v>Korea, Republic of</c:v>
                      </c:pt>
                      <c:pt idx="6">
                        <c:v>Portugal</c:v>
                      </c:pt>
                      <c:pt idx="7">
                        <c:v>Average ICILS 2018</c:v>
                      </c:pt>
                      <c:pt idx="8">
                        <c:v>France¹</c:v>
                      </c:pt>
                      <c:pt idx="9">
                        <c:v>Germany</c:v>
                      </c:pt>
                      <c:pt idx="10">
                        <c:v>Luxembourg</c:v>
                      </c:pt>
                      <c:pt idx="11">
                        <c:v>United States¹</c:v>
                      </c:pt>
                      <c:pt idx="12">
                        <c:v>Uruguay</c:v>
                      </c:pt>
                      <c:pt idx="13">
                        <c:v>Moscow (Russian Federation)</c:v>
                      </c:pt>
                      <c:pt idx="14">
                        <c:v>North Rhine-Westphalia (Germany)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6.23 (2)'!$L$42:$L$56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65.873381966677812</c:v>
                      </c:pt>
                      <c:pt idx="1">
                        <c:v>76.530669544862874</c:v>
                      </c:pt>
                      <c:pt idx="2">
                        <c:v>70.15318294393532</c:v>
                      </c:pt>
                      <c:pt idx="3">
                        <c:v>47.345878460935609</c:v>
                      </c:pt>
                      <c:pt idx="4">
                        <c:v>62.367986569697152</c:v>
                      </c:pt>
                      <c:pt idx="5">
                        <c:v>66.879236582060969</c:v>
                      </c:pt>
                      <c:pt idx="6">
                        <c:v>58.39568671247639</c:v>
                      </c:pt>
                      <c:pt idx="7">
                        <c:v>63.935146111520872</c:v>
                      </c:pt>
                      <c:pt idx="8">
                        <c:v>60.49355189504049</c:v>
                      </c:pt>
                      <c:pt idx="9">
                        <c:v>48.104059826706433</c:v>
                      </c:pt>
                      <c:pt idx="10">
                        <c:v>62.54736325887724</c:v>
                      </c:pt>
                      <c:pt idx="11">
                        <c:v>68.921901779262413</c:v>
                      </c:pt>
                      <c:pt idx="12">
                        <c:v>37.20607209234511</c:v>
                      </c:pt>
                      <c:pt idx="13">
                        <c:v>77.034724103174497</c:v>
                      </c:pt>
                      <c:pt idx="14">
                        <c:v>37.175047693283496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32984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2987632"/>
        <c:crosses val="autoZero"/>
        <c:auto val="1"/>
        <c:lblAlgn val="ctr"/>
        <c:lblOffset val="100"/>
        <c:noMultiLvlLbl val="0"/>
      </c:catAx>
      <c:valAx>
        <c:axId val="332987632"/>
        <c:scaling>
          <c:orientation val="minMax"/>
          <c:max val="9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848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59157475684646"/>
          <c:y val="0.20282565054500112"/>
          <c:w val="0.34027359214139502"/>
          <c:h val="0.77561694533940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785393108904E-3"/>
          <c:y val="0.10581365780949289"/>
          <c:w val="0.93437198555308865"/>
          <c:h val="0.89418634219050708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00008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'Table 3.5 (2)'!$D$5:$D$15</c:f>
              <c:numCache>
                <c:formatCode>0</c:formatCode>
                <c:ptCount val="11"/>
                <c:pt idx="0">
                  <c:v>2.5662387234033508</c:v>
                </c:pt>
                <c:pt idx="1">
                  <c:v>9.3543749409809092</c:v>
                </c:pt>
                <c:pt idx="2">
                  <c:v>7.7633356700931939</c:v>
                </c:pt>
                <c:pt idx="3">
                  <c:v>9.6894503640161389</c:v>
                </c:pt>
                <c:pt idx="4">
                  <c:v>6.864893000161433</c:v>
                </c:pt>
                <c:pt idx="5">
                  <c:v>13.073959389197267</c:v>
                </c:pt>
                <c:pt idx="6">
                  <c:v>18.954459024317305</c:v>
                </c:pt>
                <c:pt idx="7">
                  <c:v>19.69046240066</c:v>
                </c:pt>
                <c:pt idx="8">
                  <c:v>33.319333465212424</c:v>
                </c:pt>
                <c:pt idx="9">
                  <c:v>53.755593532309526</c:v>
                </c:pt>
                <c:pt idx="10">
                  <c:v>17.503210051035154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 (2)'!$F$5:$F$15</c:f>
              <c:numCache>
                <c:formatCode>0</c:formatCode>
                <c:ptCount val="11"/>
                <c:pt idx="0">
                  <c:v>13.623366961932234</c:v>
                </c:pt>
                <c:pt idx="1">
                  <c:v>18.674868692231861</c:v>
                </c:pt>
                <c:pt idx="2">
                  <c:v>19.53594183379834</c:v>
                </c:pt>
                <c:pt idx="3">
                  <c:v>23.474093424274276</c:v>
                </c:pt>
                <c:pt idx="4">
                  <c:v>26.623751726313241</c:v>
                </c:pt>
                <c:pt idx="5">
                  <c:v>30.442727529634901</c:v>
                </c:pt>
                <c:pt idx="6">
                  <c:v>31.554022921606382</c:v>
                </c:pt>
                <c:pt idx="7">
                  <c:v>34.061514102745647</c:v>
                </c:pt>
                <c:pt idx="8">
                  <c:v>29.475350378151926</c:v>
                </c:pt>
                <c:pt idx="9">
                  <c:v>27.226950388619905</c:v>
                </c:pt>
                <c:pt idx="10">
                  <c:v>25.46925879593087</c:v>
                </c:pt>
              </c:numCache>
            </c:numRef>
          </c:val>
        </c:ser>
        <c:ser>
          <c:idx val="2"/>
          <c:order val="2"/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 (2)'!$H$5:$H$15</c:f>
              <c:numCache>
                <c:formatCode>0</c:formatCode>
                <c:ptCount val="11"/>
                <c:pt idx="0">
                  <c:v>44.577874291375252</c:v>
                </c:pt>
                <c:pt idx="1">
                  <c:v>31.761378587785686</c:v>
                </c:pt>
                <c:pt idx="2">
                  <c:v>42.609102278569466</c:v>
                </c:pt>
                <c:pt idx="3">
                  <c:v>42.927055902814189</c:v>
                </c:pt>
                <c:pt idx="4">
                  <c:v>46.230799256822046</c:v>
                </c:pt>
                <c:pt idx="5">
                  <c:v>40.021023150197557</c:v>
                </c:pt>
                <c:pt idx="6">
                  <c:v>37.808922336751188</c:v>
                </c:pt>
                <c:pt idx="7">
                  <c:v>36.198261081003629</c:v>
                </c:pt>
                <c:pt idx="8">
                  <c:v>26.954021349389972</c:v>
                </c:pt>
                <c:pt idx="9">
                  <c:v>15.147906892673552</c:v>
                </c:pt>
                <c:pt idx="10">
                  <c:v>36.423634512738253</c:v>
                </c:pt>
              </c:numCache>
            </c:numRef>
          </c:val>
        </c:ser>
        <c:ser>
          <c:idx val="3"/>
          <c:order val="3"/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 (2)'!$J$5:$J$15</c:f>
              <c:numCache>
                <c:formatCode>0</c:formatCode>
                <c:ptCount val="11"/>
                <c:pt idx="0">
                  <c:v>36.139290430720301</c:v>
                </c:pt>
                <c:pt idx="1">
                  <c:v>31.513637116474211</c:v>
                </c:pt>
                <c:pt idx="2">
                  <c:v>27.416134640293034</c:v>
                </c:pt>
                <c:pt idx="3">
                  <c:v>22.018257583641365</c:v>
                </c:pt>
                <c:pt idx="4">
                  <c:v>19.146862076573484</c:v>
                </c:pt>
                <c:pt idx="5">
                  <c:v>15.465267731477718</c:v>
                </c:pt>
                <c:pt idx="6">
                  <c:v>11.190718015242023</c:v>
                </c:pt>
                <c:pt idx="7">
                  <c:v>9.6936732566950479</c:v>
                </c:pt>
                <c:pt idx="8">
                  <c:v>9.4677521923108259</c:v>
                </c:pt>
                <c:pt idx="9">
                  <c:v>3.6029175731381131</c:v>
                </c:pt>
                <c:pt idx="10">
                  <c:v>18.56545106165661</c:v>
                </c:pt>
              </c:numCache>
            </c:numRef>
          </c:val>
        </c:ser>
        <c:ser>
          <c:idx val="4"/>
          <c:order val="4"/>
          <c:spPr>
            <a:solidFill>
              <a:srgbClr val="4472C4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 (2)'!$L$5:$L$15</c:f>
              <c:numCache>
                <c:formatCode>0</c:formatCode>
                <c:ptCount val="11"/>
                <c:pt idx="0">
                  <c:v>3.09322959256885</c:v>
                </c:pt>
                <c:pt idx="1">
                  <c:v>8.695740662527367</c:v>
                </c:pt>
                <c:pt idx="2">
                  <c:v>2.6754855772459676</c:v>
                </c:pt>
                <c:pt idx="3">
                  <c:v>1.8911427252540427</c:v>
                </c:pt>
                <c:pt idx="4">
                  <c:v>1.1336939401297936</c:v>
                </c:pt>
                <c:pt idx="5">
                  <c:v>0.99702219949253057</c:v>
                </c:pt>
                <c:pt idx="6">
                  <c:v>0.49187770208308396</c:v>
                </c:pt>
                <c:pt idx="7">
                  <c:v>0.35608915889569492</c:v>
                </c:pt>
                <c:pt idx="8">
                  <c:v>0.78354261493489596</c:v>
                </c:pt>
                <c:pt idx="9">
                  <c:v>0.2666316132589176</c:v>
                </c:pt>
                <c:pt idx="10">
                  <c:v>2.0384455786391138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784992"/>
        <c:axId val="284790088"/>
      </c:barChart>
      <c:catAx>
        <c:axId val="284784992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 w="9525">
            <a:noFill/>
          </a:ln>
        </c:spPr>
        <c:crossAx val="284790088"/>
        <c:crosses val="autoZero"/>
        <c:auto val="1"/>
        <c:lblAlgn val="ctr"/>
        <c:lblOffset val="100"/>
        <c:tickMarkSkip val="1"/>
        <c:noMultiLvlLbl val="0"/>
      </c:catAx>
      <c:valAx>
        <c:axId val="28479008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284784992"/>
        <c:crosses val="autoZero"/>
        <c:crossBetween val="between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785393108904E-3"/>
          <c:y val="1.5914975913565287E-2"/>
          <c:w val="0.93437198555308865"/>
          <c:h val="0.95609038769143762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000080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3.5'!$D$21</c:f>
              <c:numCache>
                <c:formatCode>0</c:formatCode>
                <c:ptCount val="1"/>
                <c:pt idx="0">
                  <c:v>9.7010713799888606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3.5'!$F$21</c:f>
              <c:numCache>
                <c:formatCode>0</c:formatCode>
                <c:ptCount val="1"/>
                <c:pt idx="0">
                  <c:v>24.365787770794128</c:v>
                </c:pt>
              </c:numCache>
            </c:numRef>
          </c:val>
        </c:ser>
        <c:ser>
          <c:idx val="2"/>
          <c:order val="2"/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3.5'!$H$21</c:f>
              <c:numCache>
                <c:formatCode>0</c:formatCode>
                <c:ptCount val="1"/>
                <c:pt idx="0">
                  <c:v>40.914799549380938</c:v>
                </c:pt>
              </c:numCache>
            </c:numRef>
          </c:val>
        </c:ser>
        <c:ser>
          <c:idx val="3"/>
          <c:order val="3"/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3.5'!$J$21</c:f>
              <c:numCache>
                <c:formatCode>0</c:formatCode>
                <c:ptCount val="1"/>
                <c:pt idx="0">
                  <c:v>22.758360287601782</c:v>
                </c:pt>
              </c:numCache>
            </c:numRef>
          </c:val>
        </c:ser>
        <c:ser>
          <c:idx val="4"/>
          <c:order val="4"/>
          <c:spPr>
            <a:solidFill>
              <a:srgbClr val="4472C4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3.5'!$L$21</c:f>
              <c:numCache>
                <c:formatCode>0</c:formatCode>
                <c:ptCount val="1"/>
                <c:pt idx="0">
                  <c:v>2.2599810122343227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790872"/>
        <c:axId val="284789696"/>
      </c:barChart>
      <c:catAx>
        <c:axId val="284790872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 w="9525">
            <a:noFill/>
          </a:ln>
        </c:spPr>
        <c:crossAx val="284789696"/>
        <c:crosses val="autoZero"/>
        <c:auto val="1"/>
        <c:lblAlgn val="ctr"/>
        <c:lblOffset val="100"/>
        <c:tickMarkSkip val="1"/>
        <c:noMultiLvlLbl val="0"/>
      </c:catAx>
      <c:valAx>
        <c:axId val="28478969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one"/>
        <c:spPr>
          <a:ln w="9525">
            <a:noFill/>
          </a:ln>
        </c:spPr>
        <c:crossAx val="284790872"/>
        <c:crosses val="autoZero"/>
        <c:crossBetween val="between"/>
        <c:majorUnit val="0.2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785393108904E-3"/>
          <c:y val="1.5914975913565287E-2"/>
          <c:w val="0.93437198555308865"/>
          <c:h val="0.95609038769143762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000080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3.5'!$D$18</c:f>
              <c:numCache>
                <c:formatCode>0</c:formatCode>
                <c:ptCount val="1"/>
                <c:pt idx="0">
                  <c:v>24.073084137887179</c:v>
                </c:pt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3.5'!$F$18</c:f>
              <c:numCache>
                <c:formatCode>0</c:formatCode>
                <c:ptCount val="1"/>
                <c:pt idx="0">
                  <c:v>38.617916390145254</c:v>
                </c:pt>
              </c:numCache>
            </c:numRef>
          </c:val>
        </c:ser>
        <c:ser>
          <c:idx val="2"/>
          <c:order val="2"/>
          <c:spPr>
            <a:solidFill>
              <a:srgbClr val="CCFFFF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3.5'!$H$18</c:f>
              <c:numCache>
                <c:formatCode>0</c:formatCode>
                <c:ptCount val="1"/>
                <c:pt idx="0">
                  <c:v>30.463665416627418</c:v>
                </c:pt>
              </c:numCache>
            </c:numRef>
          </c:val>
        </c:ser>
        <c:ser>
          <c:idx val="3"/>
          <c:order val="3"/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3.5'!$J$18</c:f>
              <c:numCache>
                <c:formatCode>0</c:formatCode>
                <c:ptCount val="1"/>
                <c:pt idx="0">
                  <c:v>6.599823869401968</c:v>
                </c:pt>
              </c:numCache>
            </c:numRef>
          </c:val>
        </c:ser>
        <c:ser>
          <c:idx val="4"/>
          <c:order val="4"/>
          <c:spPr>
            <a:solidFill>
              <a:srgbClr val="4472C4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3.5'!$L$18</c:f>
              <c:numCache>
                <c:formatCode>0</c:formatCode>
                <c:ptCount val="1"/>
                <c:pt idx="0">
                  <c:v>0.24551018593820695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786168"/>
        <c:axId val="284785776"/>
      </c:barChart>
      <c:catAx>
        <c:axId val="284786168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 w="9525">
            <a:noFill/>
          </a:ln>
        </c:spPr>
        <c:crossAx val="284785776"/>
        <c:crosses val="autoZero"/>
        <c:auto val="1"/>
        <c:lblAlgn val="ctr"/>
        <c:lblOffset val="100"/>
        <c:tickMarkSkip val="1"/>
        <c:noMultiLvlLbl val="0"/>
      </c:catAx>
      <c:valAx>
        <c:axId val="28478577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one"/>
        <c:spPr>
          <a:ln w="9525">
            <a:noFill/>
          </a:ln>
        </c:spPr>
        <c:crossAx val="284786168"/>
        <c:crosses val="autoZero"/>
        <c:crossBetween val="between"/>
        <c:majorUnit val="0.2"/>
        <c:minorUnit val="4.0000000000000022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268902050519"/>
          <c:y val="6.9393128345072275E-2"/>
          <c:w val="0.83468351833380194"/>
          <c:h val="0.9348679418953228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'Table 3.7'!$Z$4:$Z$14</c:f>
              <c:numCache>
                <c:formatCode>0.0</c:formatCode>
                <c:ptCount val="11"/>
                <c:pt idx="0">
                  <c:v>0</c:v>
                </c:pt>
                <c:pt idx="1">
                  <c:v>16.218909500018775</c:v>
                </c:pt>
                <c:pt idx="2">
                  <c:v>29.000702544350577</c:v>
                </c:pt>
                <c:pt idx="3">
                  <c:v>23.888315750761727</c:v>
                </c:pt>
                <c:pt idx="4">
                  <c:v>15.866053201514566</c:v>
                </c:pt>
                <c:pt idx="5">
                  <c:v>8.2576250451919009</c:v>
                </c:pt>
                <c:pt idx="6">
                  <c:v>38.718033874184449</c:v>
                </c:pt>
                <c:pt idx="7">
                  <c:v>23.021658871947679</c:v>
                </c:pt>
                <c:pt idx="8">
                  <c:v>11.375896329013987</c:v>
                </c:pt>
                <c:pt idx="9">
                  <c:v>0</c:v>
                </c:pt>
                <c:pt idx="10">
                  <c:v>17.924205181211352</c:v>
                </c:pt>
              </c:numCache>
            </c:numRef>
          </c:val>
        </c:ser>
        <c:ser>
          <c:idx val="1"/>
          <c:order val="1"/>
          <c:spPr>
            <a:solidFill>
              <a:srgbClr val="FF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'Table 3.7'!$AA$4:$AA$14</c:f>
              <c:numCache>
                <c:formatCode>General</c:formatCode>
                <c:ptCount val="11"/>
                <c:pt idx="0">
                  <c:v>8.2591256383014588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4.6357310568283765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284791264"/>
        <c:axId val="284784208"/>
      </c:barChart>
      <c:catAx>
        <c:axId val="284791264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15875">
            <a:solidFill>
              <a:srgbClr val="000000"/>
            </a:solidFill>
            <a:prstDash val="solid"/>
          </a:ln>
        </c:spPr>
        <c:crossAx val="284784208"/>
        <c:crosses val="autoZero"/>
        <c:auto val="0"/>
        <c:lblAlgn val="ctr"/>
        <c:lblOffset val="100"/>
        <c:tickMarkSkip val="1"/>
        <c:noMultiLvlLbl val="0"/>
      </c:catAx>
      <c:valAx>
        <c:axId val="284784208"/>
        <c:scaling>
          <c:orientation val="minMax"/>
          <c:max val="50"/>
          <c:min val="0"/>
        </c:scaling>
        <c:delete val="0"/>
        <c:axPos val="t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,##0_);\(#,##0\)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Helv"/>
                <a:ea typeface="Helv"/>
                <a:cs typeface="Helv"/>
              </a:defRPr>
            </a:pPr>
            <a:endParaRPr lang="en-US"/>
          </a:p>
        </c:txPr>
        <c:crossAx val="284791264"/>
        <c:crosses val="autoZero"/>
        <c:crossBetween val="between"/>
        <c:majorUnit val="25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elv"/>
          <a:ea typeface="Helv"/>
          <a:cs typeface="Helv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2690394832722"/>
          <c:y val="7.2745708110989418E-2"/>
          <c:w val="0.83468351833380217"/>
          <c:h val="0.90365659379016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'Table 3.7'!$Z$19</c:f>
              <c:numCache>
                <c:formatCode>0.0</c:formatCode>
                <c:ptCount val="1"/>
                <c:pt idx="0">
                  <c:v>15.779723783884744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'Table 3.7'!$AA$19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284785384"/>
        <c:axId val="284786560"/>
      </c:barChart>
      <c:catAx>
        <c:axId val="284785384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15875">
            <a:solidFill>
              <a:srgbClr val="000000"/>
            </a:solidFill>
            <a:prstDash val="solid"/>
          </a:ln>
        </c:spPr>
        <c:crossAx val="284786560"/>
        <c:crosses val="autoZero"/>
        <c:auto val="0"/>
        <c:lblAlgn val="ctr"/>
        <c:lblOffset val="100"/>
        <c:tickMarkSkip val="1"/>
        <c:noMultiLvlLbl val="0"/>
      </c:catAx>
      <c:valAx>
        <c:axId val="284786560"/>
        <c:scaling>
          <c:orientation val="minMax"/>
          <c:max val="50"/>
          <c:min val="0"/>
        </c:scaling>
        <c:delete val="1"/>
        <c:axPos val="t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,##0_);\(#,##0\)" sourceLinked="0"/>
        <c:majorTickMark val="none"/>
        <c:minorTickMark val="none"/>
        <c:tickLblPos val="nextTo"/>
        <c:crossAx val="284785384"/>
        <c:crosses val="autoZero"/>
        <c:crossBetween val="between"/>
        <c:majorUnit val="25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elv"/>
          <a:ea typeface="Helv"/>
          <a:cs typeface="Helv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2690394832722"/>
          <c:y val="7.2745708110989418E-2"/>
          <c:w val="0.83468351833380217"/>
          <c:h val="0.90365659379016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'Table 3.7'!$Z$21</c:f>
              <c:numCache>
                <c:formatCode>0.0</c:formatCode>
                <c:ptCount val="1"/>
                <c:pt idx="0">
                  <c:v>22.543281391563113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'Table 3.7'!$AA$21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231360648"/>
        <c:axId val="231364960"/>
      </c:barChart>
      <c:catAx>
        <c:axId val="231360648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15875">
            <a:solidFill>
              <a:srgbClr val="000000"/>
            </a:solidFill>
            <a:prstDash val="solid"/>
          </a:ln>
        </c:spPr>
        <c:crossAx val="231364960"/>
        <c:crosses val="autoZero"/>
        <c:auto val="0"/>
        <c:lblAlgn val="ctr"/>
        <c:lblOffset val="100"/>
        <c:tickMarkSkip val="1"/>
        <c:noMultiLvlLbl val="0"/>
      </c:catAx>
      <c:valAx>
        <c:axId val="231364960"/>
        <c:scaling>
          <c:orientation val="minMax"/>
          <c:max val="50"/>
          <c:min val="0"/>
        </c:scaling>
        <c:delete val="1"/>
        <c:axPos val="t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,##0_);\(#,##0\)" sourceLinked="0"/>
        <c:majorTickMark val="none"/>
        <c:minorTickMark val="none"/>
        <c:tickLblPos val="nextTo"/>
        <c:crossAx val="231360648"/>
        <c:crosses val="autoZero"/>
        <c:crossBetween val="between"/>
        <c:majorUnit val="25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elv"/>
          <a:ea typeface="Helv"/>
          <a:cs typeface="Helv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1B9">
                <a:alpha val="12000"/>
              </a:srgbClr>
            </a:solidFill>
            <a:ln w="6350"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'Table 4.1 (2)'!$E$4:$E$12</c:f>
                <c:numCache>
                  <c:formatCode>General</c:formatCode>
                  <c:ptCount val="9"/>
                  <c:pt idx="0">
                    <c:v>4.4225847170259414</c:v>
                  </c:pt>
                  <c:pt idx="1">
                    <c:v>2.3170663285235196</c:v>
                  </c:pt>
                  <c:pt idx="2">
                    <c:v>3.3705561403327979</c:v>
                  </c:pt>
                  <c:pt idx="3">
                    <c:v>2.3829654108426954</c:v>
                  </c:pt>
                  <c:pt idx="4">
                    <c:v>3.6252176438588926</c:v>
                  </c:pt>
                  <c:pt idx="5">
                    <c:v>2.5059522747025698</c:v>
                  </c:pt>
                  <c:pt idx="6">
                    <c:v>0.89403272272835477</c:v>
                  </c:pt>
                  <c:pt idx="7">
                    <c:v>2.5426491960224875</c:v>
                  </c:pt>
                  <c:pt idx="8">
                    <c:v>2.9552201490832757</c:v>
                  </c:pt>
                </c:numCache>
              </c:numRef>
            </c:plus>
            <c:minus>
              <c:numRef>
                <c:f>'Table 4.1 (2)'!$E$4:$E$12</c:f>
                <c:numCache>
                  <c:formatCode>General</c:formatCode>
                  <c:ptCount val="9"/>
                  <c:pt idx="0">
                    <c:v>4.4225847170259414</c:v>
                  </c:pt>
                  <c:pt idx="1">
                    <c:v>2.3170663285235196</c:v>
                  </c:pt>
                  <c:pt idx="2">
                    <c:v>3.3705561403327979</c:v>
                  </c:pt>
                  <c:pt idx="3">
                    <c:v>2.3829654108426954</c:v>
                  </c:pt>
                  <c:pt idx="4">
                    <c:v>3.6252176438588926</c:v>
                  </c:pt>
                  <c:pt idx="5">
                    <c:v>2.5059522747025698</c:v>
                  </c:pt>
                  <c:pt idx="6">
                    <c:v>0.89403272272835477</c:v>
                  </c:pt>
                  <c:pt idx="7">
                    <c:v>2.5426491960224875</c:v>
                  </c:pt>
                  <c:pt idx="8">
                    <c:v>2.9552201490832757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'Table 4.1 (2)'!$C$4:$C$12</c:f>
              <c:strCache>
                <c:ptCount val="9"/>
                <c:pt idx="0">
                  <c:v>Korea, Rep. of</c:v>
                </c:pt>
                <c:pt idx="1">
                  <c:v>Denmark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Portugal</c:v>
                </c:pt>
                <c:pt idx="6">
                  <c:v>Luxembourg</c:v>
                </c:pt>
                <c:pt idx="7">
                  <c:v>United States</c:v>
                </c:pt>
                <c:pt idx="8">
                  <c:v>North Rhine-Westphalia (Germany)</c:v>
                </c:pt>
              </c:strCache>
            </c:strRef>
          </c:cat>
          <c:val>
            <c:numRef>
              <c:f>'Table 4.1 (2)'!$D$4:$D$12</c:f>
              <c:numCache>
                <c:formatCode>0</c:formatCode>
                <c:ptCount val="9"/>
                <c:pt idx="0">
                  <c:v>536.33521958509436</c:v>
                </c:pt>
                <c:pt idx="1">
                  <c:v>527.046197069497</c:v>
                </c:pt>
                <c:pt idx="2">
                  <c:v>508.259830682489</c:v>
                </c:pt>
                <c:pt idx="3">
                  <c:v>501.27484663478845</c:v>
                </c:pt>
                <c:pt idx="4">
                  <c:v>485.70830879986869</c:v>
                </c:pt>
                <c:pt idx="5">
                  <c:v>481.53940629990018</c:v>
                </c:pt>
                <c:pt idx="6">
                  <c:v>459.83619092835249</c:v>
                </c:pt>
                <c:pt idx="7">
                  <c:v>498.13181927802106</c:v>
                </c:pt>
                <c:pt idx="8">
                  <c:v>485.41079589635865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32399432"/>
        <c:axId val="332405312"/>
      </c:barChart>
      <c:catAx>
        <c:axId val="332399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2405312"/>
        <c:crosses val="autoZero"/>
        <c:auto val="1"/>
        <c:lblAlgn val="ctr"/>
        <c:lblOffset val="100"/>
        <c:noMultiLvlLbl val="0"/>
      </c:catAx>
      <c:valAx>
        <c:axId val="332405312"/>
        <c:scaling>
          <c:orientation val="minMax"/>
          <c:min val="44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CT Scale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99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2690394832722"/>
          <c:y val="6.5132058104672416E-2"/>
          <c:w val="0.83468351833380194"/>
          <c:h val="0.9348679418953228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3175">
              <a:solidFill>
                <a:schemeClr val="accent2">
                  <a:lumMod val="75000"/>
                </a:schemeClr>
              </a:solidFill>
              <a:prstDash val="solid"/>
            </a:ln>
          </c:spPr>
          <c:invertIfNegative val="0"/>
          <c:val>
            <c:numRef>
              <c:f>'Table 4.2'!$Z$4:$Z$11</c:f>
              <c:numCache>
                <c:formatCode>0.0</c:formatCode>
                <c:ptCount val="8"/>
                <c:pt idx="0">
                  <c:v>0</c:v>
                </c:pt>
                <c:pt idx="1">
                  <c:v>13.462540543396042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-16.479088620850266</c:v>
                </c:pt>
                <c:pt idx="7">
                  <c:v>-3.9942650626597138</c:v>
                </c:pt>
              </c:numCache>
            </c:numRef>
          </c:val>
        </c:ser>
        <c:ser>
          <c:idx val="1"/>
          <c:order val="1"/>
          <c:spPr>
            <a:solidFill>
              <a:srgbClr val="FF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'Table 4.2'!$AA$4:$AA$11</c:f>
              <c:numCache>
                <c:formatCode>General</c:formatCode>
                <c:ptCount val="8"/>
                <c:pt idx="0">
                  <c:v>-0.27924022944782789</c:v>
                </c:pt>
                <c:pt idx="1">
                  <c:v>0</c:v>
                </c:pt>
                <c:pt idx="2">
                  <c:v>-7.2094237913019708</c:v>
                </c:pt>
                <c:pt idx="3">
                  <c:v>-7.8210372022746339</c:v>
                </c:pt>
                <c:pt idx="4">
                  <c:v>-3.7486543986459537</c:v>
                </c:pt>
                <c:pt idx="5">
                  <c:v>-5.8849517394933857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332399040"/>
        <c:axId val="332403744"/>
      </c:barChart>
      <c:catAx>
        <c:axId val="332399040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15875">
            <a:solidFill>
              <a:srgbClr val="000000"/>
            </a:solidFill>
            <a:prstDash val="solid"/>
          </a:ln>
        </c:spPr>
        <c:crossAx val="332403744"/>
        <c:crosses val="autoZero"/>
        <c:auto val="0"/>
        <c:lblAlgn val="ctr"/>
        <c:lblOffset val="100"/>
        <c:tickMarkSkip val="1"/>
        <c:noMultiLvlLbl val="0"/>
      </c:catAx>
      <c:valAx>
        <c:axId val="332403744"/>
        <c:scaling>
          <c:orientation val="minMax"/>
          <c:max val="30"/>
          <c:min val="-30"/>
        </c:scaling>
        <c:delete val="0"/>
        <c:axPos val="t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,##0_);\(#,##0\)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Helv"/>
                <a:ea typeface="Helv"/>
                <a:cs typeface="Helv"/>
              </a:defRPr>
            </a:pPr>
            <a:endParaRPr lang="en-US"/>
          </a:p>
        </c:txPr>
        <c:crossAx val="33239904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elv"/>
          <a:ea typeface="Helv"/>
          <a:cs typeface="Helv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0.78759</cdr:x>
      <cdr:y>0.40163</cdr:y>
    </cdr:from>
    <cdr:to>
      <cdr:x>0.95386</cdr:x>
      <cdr:y>0.71717</cdr:y>
    </cdr:to>
    <cdr:sp macro="" textlink="">
      <cdr:nvSpPr>
        <cdr:cNvPr id="2" name="Text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6505" y="1000227"/>
          <a:ext cx="957716" cy="7858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27432" bIns="18288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AU" sz="600" b="1" i="0" u="none" strike="noStrike" baseline="0" dirty="0">
              <a:solidFill>
                <a:srgbClr val="000000"/>
              </a:solidFill>
              <a:latin typeface="Helv"/>
            </a:rPr>
            <a:t> </a:t>
          </a:r>
          <a:r>
            <a:rPr lang="en-AU" sz="1400" b="1" i="0" u="none" strike="noStrike" baseline="0" dirty="0">
              <a:solidFill>
                <a:srgbClr val="0071B9"/>
              </a:solidFill>
              <a:latin typeface="Helv"/>
            </a:rPr>
            <a:t>Females</a:t>
          </a:r>
        </a:p>
        <a:p xmlns:a="http://schemas.openxmlformats.org/drawingml/2006/main">
          <a:pPr algn="ctr" rtl="0">
            <a:defRPr sz="1000"/>
          </a:pPr>
          <a:r>
            <a:rPr lang="en-AU" sz="1400" b="1" i="0" u="none" strike="noStrike" baseline="0" dirty="0">
              <a:solidFill>
                <a:srgbClr val="0071B9"/>
              </a:solidFill>
              <a:latin typeface="Helv"/>
            </a:rPr>
            <a:t>Score</a:t>
          </a:r>
        </a:p>
        <a:p xmlns:a="http://schemas.openxmlformats.org/drawingml/2006/main">
          <a:pPr algn="ctr" rtl="0">
            <a:defRPr sz="1000"/>
          </a:pPr>
          <a:r>
            <a:rPr lang="en-AU" sz="1400" b="1" i="0" u="none" strike="noStrike" baseline="0" dirty="0">
              <a:solidFill>
                <a:srgbClr val="0071B9"/>
              </a:solidFill>
              <a:latin typeface="Helv"/>
            </a:rPr>
            <a:t>Higher</a:t>
          </a:r>
        </a:p>
      </cdr:txBody>
    </cdr:sp>
  </cdr:relSizeAnchor>
  <cdr:relSizeAnchor xmlns:cdr="http://schemas.openxmlformats.org/drawingml/2006/chartDrawing">
    <cdr:from>
      <cdr:x>0.10001</cdr:x>
      <cdr:y>0.3995</cdr:y>
    </cdr:from>
    <cdr:to>
      <cdr:x>0.26628</cdr:x>
      <cdr:y>0.7193</cdr:y>
    </cdr:to>
    <cdr:sp macro="" textlink="">
      <cdr:nvSpPr>
        <cdr:cNvPr id="3" name="Text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5" y="994923"/>
          <a:ext cx="957716" cy="7964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27432" bIns="1828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AU" sz="600" b="1" i="0" u="none" strike="noStrike" baseline="0" dirty="0">
              <a:solidFill>
                <a:srgbClr val="000000"/>
              </a:solidFill>
              <a:latin typeface="Helv"/>
            </a:rPr>
            <a:t> </a:t>
          </a:r>
          <a:r>
            <a:rPr lang="en-AU" sz="1400" b="1" i="0" u="none" strike="noStrike" baseline="0" dirty="0">
              <a:solidFill>
                <a:srgbClr val="0071B9"/>
              </a:solidFill>
              <a:latin typeface="Helv"/>
            </a:rPr>
            <a:t>Males</a:t>
          </a:r>
        </a:p>
        <a:p xmlns:a="http://schemas.openxmlformats.org/drawingml/2006/main">
          <a:pPr algn="ctr" rtl="0">
            <a:defRPr sz="1000"/>
          </a:pPr>
          <a:r>
            <a:rPr lang="en-AU" sz="1400" b="1" i="0" u="none" strike="noStrike" baseline="0" dirty="0">
              <a:solidFill>
                <a:srgbClr val="0071B9"/>
              </a:solidFill>
              <a:latin typeface="Helv"/>
            </a:rPr>
            <a:t>Score</a:t>
          </a:r>
        </a:p>
        <a:p xmlns:a="http://schemas.openxmlformats.org/drawingml/2006/main">
          <a:pPr algn="ctr" rtl="0">
            <a:defRPr sz="1000"/>
          </a:pPr>
          <a:r>
            <a:rPr lang="en-AU" sz="1400" b="1" i="0" u="none" strike="noStrike" baseline="0" dirty="0">
              <a:solidFill>
                <a:srgbClr val="0071B9"/>
              </a:solidFill>
              <a:latin typeface="Helv"/>
            </a:rPr>
            <a:t>Higher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0.58765</cdr:x>
      <cdr:y>0.06534</cdr:y>
    </cdr:from>
    <cdr:to>
      <cdr:x>0.97681</cdr:x>
      <cdr:y>0.15735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914491" y="338752"/>
          <a:ext cx="2592288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2500" b="1" dirty="0" smtClean="0">
              <a:solidFill>
                <a:srgbClr val="338DC7"/>
              </a:solidFill>
            </a:rPr>
            <a:t>Least frequent</a:t>
          </a:r>
          <a:endParaRPr lang="en-AU" sz="2500" b="1" dirty="0">
            <a:solidFill>
              <a:srgbClr val="338DC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A55C-573D-4A72-9AC3-CD60AC86922F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AA0A-A794-4AD3-BBAC-D1819D9BC0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7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&gt;40% students</a:t>
            </a:r>
            <a:r>
              <a:rPr lang="en-US" baseline="0" dirty="0" smtClean="0"/>
              <a:t> on average across all countries at L1 or below</a:t>
            </a:r>
          </a:p>
          <a:p>
            <a:r>
              <a:rPr lang="en-US" baseline="0" dirty="0" smtClean="0"/>
              <a:t>Only 1 country and 1 benchmarking participant with &lt;20% of students at L1 or below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3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9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61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37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21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AA0A-A794-4AD3-BBAC-D1819D9BC0C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61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grey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484784"/>
            <a:ext cx="5334000" cy="2786148"/>
          </a:xfrm>
        </p:spPr>
        <p:txBody>
          <a:bodyPr anchor="t">
            <a:noAutofit/>
          </a:bodyPr>
          <a:lstStyle>
            <a:lvl1pPr algn="ctr">
              <a:defRPr sz="40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325466"/>
            <a:ext cx="53340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000" kern="1200" baseline="0" dirty="0" smtClean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Meeting Name, Location, Date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5" y="5445125"/>
            <a:ext cx="5333603" cy="108021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de-DE" dirty="0"/>
              <a:t>&lt; </a:t>
            </a:r>
            <a:r>
              <a:rPr lang="en-US" noProof="0" dirty="0"/>
              <a:t>Presenter</a:t>
            </a:r>
            <a:r>
              <a:rPr lang="de-DE" dirty="0"/>
              <a:t> Name 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with subheadings /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134000"/>
            <a:ext cx="4269600" cy="760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400" y="1134000"/>
            <a:ext cx="4269600" cy="760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2400" b="0" kern="1200" baseline="0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916832"/>
            <a:ext cx="4269600" cy="411398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916832"/>
            <a:ext cx="4269600" cy="411398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65999"/>
            <a:ext cx="1151784" cy="389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96" y="40784"/>
            <a:ext cx="788504" cy="792088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/ with Subheading / no Logo /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52000" y="1134000"/>
            <a:ext cx="4269600" cy="760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400" y="1134000"/>
            <a:ext cx="4269600" cy="760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2400" b="0" kern="1200" baseline="0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916832"/>
            <a:ext cx="4269600" cy="460851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916832"/>
            <a:ext cx="4269600" cy="4608511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68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 /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4332" y="38100"/>
            <a:ext cx="381000" cy="4046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65999"/>
            <a:ext cx="1151784" cy="389335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 /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4332" y="38100"/>
            <a:ext cx="381000" cy="4046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/ thanks+contact / grey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24000"/>
            <a:ext cx="5334000" cy="1447800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200400"/>
            <a:ext cx="53340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0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only thanks / grey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980556"/>
            <a:ext cx="5334000" cy="896888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5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/ only contact / grey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484784"/>
            <a:ext cx="5334000" cy="4992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7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thanks+contact /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24000"/>
            <a:ext cx="5334000" cy="1447800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200400"/>
            <a:ext cx="53340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2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 only thanks /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980556"/>
            <a:ext cx="5334000" cy="896888"/>
          </a:xfrm>
        </p:spPr>
        <p:txBody>
          <a:bodyPr anchor="t">
            <a:no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&lt; e. g. 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/ only contact / whit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484784"/>
            <a:ext cx="5334000" cy="4992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Contact Information &gt;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9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484784"/>
            <a:ext cx="5334000" cy="2786148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663678" y="5286919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1</a:t>
            </a:r>
            <a:endParaRPr lang="de-DE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6663678" y="3933056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2</a:t>
            </a:r>
            <a:endParaRPr lang="de-DE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663678" y="2564904"/>
            <a:ext cx="188039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Partner Logo </a:t>
            </a:r>
          </a:p>
          <a:p>
            <a:pPr lvl="0"/>
            <a:r>
              <a:rPr lang="en-US" dirty="0"/>
              <a:t>3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325466"/>
            <a:ext cx="53340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000" kern="1200" baseline="0" dirty="0" smtClean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 Meeting Name, Location, Date &gt;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90525" y="5445125"/>
            <a:ext cx="5333603" cy="10802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&lt; Presenter Name &gt;</a:t>
            </a:r>
          </a:p>
        </p:txBody>
      </p:sp>
    </p:spTree>
    <p:extLst>
      <p:ext uri="{BB962C8B-B14F-4D97-AF65-F5344CB8AC3E}">
        <p14:creationId xmlns:p14="http://schemas.microsoft.com/office/powerpoint/2010/main" val="28916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37401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1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169964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6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928" y="2276872"/>
            <a:ext cx="6480720" cy="2304256"/>
          </a:xfrm>
        </p:spPr>
        <p:txBody>
          <a:bodyPr anchor="ctr">
            <a:noAutofit/>
          </a:bodyPr>
          <a:lstStyle>
            <a:lvl1pPr algn="ctr">
              <a:defRPr sz="40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49715"/>
            <a:ext cx="1845578" cy="1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8640000" cy="48852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65999"/>
            <a:ext cx="1151784" cy="389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96" y="40784"/>
            <a:ext cx="788504" cy="792088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no Logo /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8640000" cy="5463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910" y="0"/>
            <a:ext cx="406044" cy="270503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0071B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With Logo / two-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000" y="1602000"/>
            <a:ext cx="8640000" cy="4420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11448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65999"/>
            <a:ext cx="1151784" cy="389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96" y="40784"/>
            <a:ext cx="788504" cy="792088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no Logo / no Footer / two-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11448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000" y="1602000"/>
            <a:ext cx="8640000" cy="4995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22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4269600" cy="4887288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134000"/>
            <a:ext cx="4269600" cy="4887288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65999"/>
            <a:ext cx="1151784" cy="389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96" y="40784"/>
            <a:ext cx="788504" cy="792088"/>
          </a:xfrm>
          <a:prstGeom prst="rect">
            <a:avLst/>
          </a:prstGeom>
        </p:spPr>
      </p:pic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93296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/ no Logo /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2000" y="1134000"/>
            <a:ext cx="4269600" cy="5463352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134000"/>
            <a:ext cx="4269600" cy="5463352"/>
          </a:xfrm>
        </p:spPr>
        <p:txBody>
          <a:bodyPr/>
          <a:lstStyle>
            <a:lvl1pPr marL="266700" indent="-266700">
              <a:defRPr sz="2400" baseline="0"/>
            </a:lvl1pPr>
            <a:lvl2pPr marL="542925" indent="-276225">
              <a:defRPr sz="2200" baseline="0"/>
            </a:lvl2pPr>
            <a:lvl3pPr marL="809625" indent="-266700">
              <a:tabLst>
                <a:tab pos="809625" algn="l"/>
              </a:tabLst>
              <a:defRPr sz="2000" baseline="0"/>
            </a:lvl3pPr>
            <a:lvl4pPr marL="1076325" indent="-266700">
              <a:defRPr sz="2000" baseline="0"/>
            </a:lvl4pPr>
            <a:lvl5pPr marL="1343025" indent="-266700">
              <a:defRPr sz="20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58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065999"/>
            <a:ext cx="7416000" cy="385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ICILS NRC Meeting 5: 17 to 21 June, 2019 Jyväskylä, Finland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35285"/>
            <a:ext cx="864096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1" r:id="rId3"/>
    <p:sldLayoutId id="2147483650" r:id="rId4"/>
    <p:sldLayoutId id="2147483660" r:id="rId5"/>
    <p:sldLayoutId id="2147483672" r:id="rId6"/>
    <p:sldLayoutId id="2147483673" r:id="rId7"/>
    <p:sldLayoutId id="2147483652" r:id="rId8"/>
    <p:sldLayoutId id="2147483662" r:id="rId9"/>
    <p:sldLayoutId id="2147483653" r:id="rId10"/>
    <p:sldLayoutId id="2147483664" r:id="rId11"/>
    <p:sldLayoutId id="2147483674" r:id="rId12"/>
    <p:sldLayoutId id="2147483655" r:id="rId13"/>
    <p:sldLayoutId id="2147483665" r:id="rId14"/>
    <p:sldLayoutId id="2147483667" r:id="rId15"/>
    <p:sldLayoutId id="2147483668" r:id="rId16"/>
    <p:sldLayoutId id="2147483666" r:id="rId17"/>
    <p:sldLayoutId id="2147483669" r:id="rId18"/>
    <p:sldLayoutId id="2147483670" r:id="rId19"/>
    <p:sldLayoutId id="2147483676" r:id="rId20"/>
    <p:sldLayoutId id="214748367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accent2"/>
          </a:solidFill>
          <a:latin typeface="Lato Black" panose="020F0502020204030203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Font typeface="Arial" pitchFamily="34" charset="0"/>
        <a:buChar char="•"/>
        <a:defRPr lang="en-US" sz="2800" kern="1200" baseline="0" dirty="0" smtClean="0">
          <a:solidFill>
            <a:schemeClr val="accent2"/>
          </a:solidFill>
          <a:latin typeface="Lato" panose="020F0502020204030203" pitchFamily="34" charset="0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2400" kern="1200" baseline="0" dirty="0" smtClean="0">
          <a:solidFill>
            <a:schemeClr val="accent2"/>
          </a:solidFill>
          <a:latin typeface="Lato" panose="020F0502020204030203" pitchFamily="34" charset="0"/>
          <a:ea typeface="+mn-ea"/>
          <a:cs typeface="+mn-cs"/>
        </a:defRPr>
      </a:lvl2pPr>
      <a:lvl3pPr marL="1162050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tabLst>
          <a:tab pos="1165225" algn="l"/>
        </a:tabLst>
        <a:defRPr lang="en-US" sz="2000" kern="1200" baseline="0" dirty="0" smtClean="0">
          <a:solidFill>
            <a:schemeClr val="accent2"/>
          </a:solidFill>
          <a:latin typeface="Lato" panose="020F0502020204030203" pitchFamily="34" charset="0"/>
          <a:ea typeface="+mn-ea"/>
          <a:cs typeface="+mn-cs"/>
        </a:defRPr>
      </a:lvl3pPr>
      <a:lvl4pPr marL="1438275" indent="-27622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2000" kern="1200" baseline="0" dirty="0" smtClean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lang="en-US" sz="2000" kern="1200" baseline="0" dirty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="" xmlns:a16="http://schemas.microsoft.com/office/drawing/2014/main" id="{C69081A9-0CF0-4487-BBD4-97C7BCBCF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ICILS 2018 </a:t>
            </a:r>
            <a:br>
              <a:rPr lang="en-US" dirty="0" smtClean="0"/>
            </a:br>
            <a:r>
              <a:rPr lang="en-US" dirty="0" smtClean="0"/>
              <a:t>International Results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(Under embargo)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ndertitel 8">
            <a:extLst>
              <a:ext uri="{FF2B5EF4-FFF2-40B4-BE49-F238E27FC236}">
                <a16:creationId xmlns="" xmlns:a16="http://schemas.microsoft.com/office/drawing/2014/main" id="{3FA76FB3-4863-42E5-9A92-02528EF9F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IEA GA-60</a:t>
            </a:r>
          </a:p>
          <a:p>
            <a:r>
              <a:rPr lang="nl-NL" dirty="0" smtClean="0"/>
              <a:t>6-11 </a:t>
            </a:r>
            <a:r>
              <a:rPr lang="nl-NL" dirty="0"/>
              <a:t>October </a:t>
            </a:r>
            <a:r>
              <a:rPr lang="nl-NL" dirty="0" smtClean="0"/>
              <a:t>2019, Ljubljana</a:t>
            </a:r>
            <a:r>
              <a:rPr lang="nl-NL" dirty="0"/>
              <a:t>, Slovenia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36" y="4941168"/>
            <a:ext cx="1879600" cy="638354"/>
          </a:xfrm>
        </p:spPr>
      </p:pic>
      <p:sp>
        <p:nvSpPr>
          <p:cNvPr id="13" name="Tijdelijke aanduiding voor tekst 12">
            <a:extLst>
              <a:ext uri="{FF2B5EF4-FFF2-40B4-BE49-F238E27FC236}">
                <a16:creationId xmlns="" xmlns:a16="http://schemas.microsoft.com/office/drawing/2014/main" id="{760421B1-F2D3-4FDA-8B25-14CD5EF2A0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smtClean="0"/>
              <a:t>Julian Fraillon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36" y="2348880"/>
            <a:ext cx="1850794" cy="18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66585"/>
              </p:ext>
            </p:extLst>
          </p:nvPr>
        </p:nvGraphicFramePr>
        <p:xfrm>
          <a:off x="1683129" y="721895"/>
          <a:ext cx="7200000" cy="319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49758"/>
              </p:ext>
            </p:extLst>
          </p:nvPr>
        </p:nvGraphicFramePr>
        <p:xfrm>
          <a:off x="216809" y="1076232"/>
          <a:ext cx="1571317" cy="2846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317"/>
              </a:tblGrid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Denmark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Korea,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Rep. </a:t>
                      </a: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Finland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Germany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Portugal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France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Luxembourg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Chile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Uruguay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Kazakhstan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1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ICILS 2018 Av</a:t>
                      </a:r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212152"/>
            <a:ext cx="3671928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CIL within countries</a:t>
            </a:r>
            <a:endParaRPr lang="en-US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998144"/>
              </p:ext>
            </p:extLst>
          </p:nvPr>
        </p:nvGraphicFramePr>
        <p:xfrm>
          <a:off x="1813027" y="4544046"/>
          <a:ext cx="7200000" cy="18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68539"/>
              </p:ext>
            </p:extLst>
          </p:nvPr>
        </p:nvGraphicFramePr>
        <p:xfrm>
          <a:off x="1813027" y="4118328"/>
          <a:ext cx="7200000" cy="2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179512" y="4012269"/>
            <a:ext cx="64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464646"/>
                </a:solidFill>
                <a:latin typeface="Calibri" panose="020F0502020204030204" pitchFamily="34" charset="0"/>
              </a:rPr>
              <a:t>Italy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421070"/>
            <a:ext cx="150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464646"/>
                </a:solidFill>
                <a:latin typeface="Calibri" panose="020F0502020204030204" pitchFamily="34" charset="0"/>
              </a:rPr>
              <a:t>United </a:t>
            </a:r>
            <a:r>
              <a:rPr lang="en-AU" dirty="0" smtClean="0">
                <a:solidFill>
                  <a:srgbClr val="464646"/>
                </a:solidFill>
                <a:latin typeface="Calibri" panose="020F0502020204030204" pitchFamily="34" charset="0"/>
              </a:rPr>
              <a:t>States</a:t>
            </a:r>
            <a:r>
              <a:rPr lang="en-AU" dirty="0" smtClean="0">
                <a:solidFill>
                  <a:srgbClr val="464646"/>
                </a:solidFill>
              </a:rPr>
              <a:t> </a:t>
            </a:r>
            <a:endParaRPr lang="en-US" dirty="0">
              <a:solidFill>
                <a:srgbClr val="464646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73929"/>
              </p:ext>
            </p:extLst>
          </p:nvPr>
        </p:nvGraphicFramePr>
        <p:xfrm>
          <a:off x="251520" y="4851315"/>
          <a:ext cx="1760682" cy="1321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682"/>
              </a:tblGrid>
              <a:tr h="559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Moscow</a:t>
                      </a: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Rhine-Westphalia </a:t>
                      </a:r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91680" y="5867980"/>
            <a:ext cx="1013554" cy="369332"/>
            <a:chOff x="2290813" y="5661152"/>
            <a:chExt cx="1013554" cy="369332"/>
          </a:xfrm>
        </p:grpSpPr>
        <p:sp>
          <p:nvSpPr>
            <p:cNvPr id="3" name="Rectangle 2"/>
            <p:cNvSpPr/>
            <p:nvPr/>
          </p:nvSpPr>
          <p:spPr>
            <a:xfrm>
              <a:off x="2290813" y="5709277"/>
              <a:ext cx="264961" cy="27763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84287" y="56611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BL1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05234" y="5867980"/>
            <a:ext cx="1013554" cy="369332"/>
            <a:chOff x="2290813" y="5661152"/>
            <a:chExt cx="1013554" cy="369332"/>
          </a:xfrm>
        </p:grpSpPr>
        <p:sp>
          <p:nvSpPr>
            <p:cNvPr id="20" name="Rectangle 19"/>
            <p:cNvSpPr/>
            <p:nvPr/>
          </p:nvSpPr>
          <p:spPr>
            <a:xfrm>
              <a:off x="2290813" y="5709277"/>
              <a:ext cx="264961" cy="27763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84287" y="56611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01921" y="5867980"/>
            <a:ext cx="1013554" cy="369332"/>
            <a:chOff x="2290813" y="5661152"/>
            <a:chExt cx="1013554" cy="369332"/>
          </a:xfrm>
        </p:grpSpPr>
        <p:sp>
          <p:nvSpPr>
            <p:cNvPr id="27" name="Rectangle 26"/>
            <p:cNvSpPr/>
            <p:nvPr/>
          </p:nvSpPr>
          <p:spPr>
            <a:xfrm>
              <a:off x="2290813" y="5709277"/>
              <a:ext cx="264961" cy="27763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84287" y="56611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13027" y="5867980"/>
            <a:ext cx="1013554" cy="369332"/>
            <a:chOff x="2290813" y="5661152"/>
            <a:chExt cx="1013554" cy="369332"/>
          </a:xfrm>
        </p:grpSpPr>
        <p:sp>
          <p:nvSpPr>
            <p:cNvPr id="32" name="Rectangle 31"/>
            <p:cNvSpPr/>
            <p:nvPr/>
          </p:nvSpPr>
          <p:spPr>
            <a:xfrm>
              <a:off x="2290813" y="5709277"/>
              <a:ext cx="264961" cy="27763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84287" y="56611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L4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38002" y="5867980"/>
            <a:ext cx="1013554" cy="369332"/>
            <a:chOff x="2290813" y="5661152"/>
            <a:chExt cx="1013554" cy="369332"/>
          </a:xfrm>
        </p:grpSpPr>
        <p:sp>
          <p:nvSpPr>
            <p:cNvPr id="35" name="Rectangle 34"/>
            <p:cNvSpPr/>
            <p:nvPr/>
          </p:nvSpPr>
          <p:spPr>
            <a:xfrm>
              <a:off x="2290813" y="5709277"/>
              <a:ext cx="264961" cy="2776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84287" y="56611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0" y="4012269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0" y="4851315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51461"/>
          <a:stretch/>
        </p:blipFill>
        <p:spPr>
          <a:xfrm>
            <a:off x="1850045" y="5517232"/>
            <a:ext cx="7206097" cy="216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48540"/>
          <a:stretch/>
        </p:blipFill>
        <p:spPr>
          <a:xfrm>
            <a:off x="1835696" y="5085184"/>
            <a:ext cx="7206097" cy="22902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860134" y="5083828"/>
            <a:ext cx="1415722" cy="230379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112183" y="1916233"/>
            <a:ext cx="5479571" cy="923330"/>
          </a:xfrm>
          <a:prstGeom prst="rect">
            <a:avLst/>
          </a:prstGeom>
          <a:solidFill>
            <a:srgbClr val="F4F4F4"/>
          </a:solidFill>
        </p:spPr>
        <p:txBody>
          <a:bodyPr wrap="square">
            <a:spAutoFit/>
          </a:bodyPr>
          <a:lstStyle/>
          <a:p>
            <a:r>
              <a:rPr lang="en-US" dirty="0"/>
              <a:t>Demonstrate familiarity with the basic range of software commands, recognize potential for misuse of computers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3688" y="3646053"/>
            <a:ext cx="3048944" cy="281054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763688" y="1082662"/>
            <a:ext cx="1368152" cy="170230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Graphic spid="17" grpId="0">
        <p:bldAsOne/>
      </p:bldGraphic>
      <p:bldGraphic spid="19" grpId="0">
        <p:bldAsOne/>
      </p:bldGraphic>
      <p:bldP spid="21" grpId="0"/>
      <p:bldP spid="22" grpId="0"/>
      <p:bldP spid="44" grpId="0" animBg="1"/>
      <p:bldP spid="44" grpId="1" animBg="1"/>
      <p:bldP spid="45" grpId="0" animBg="1"/>
      <p:bldP spid="10" grpId="0" animBg="1"/>
      <p:bldP spid="10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2268" y="2650715"/>
            <a:ext cx="1344278" cy="1904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5116" y="1851171"/>
            <a:ext cx="1907774" cy="2702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3992" y="1923372"/>
            <a:ext cx="1213946" cy="270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24691" y="1901085"/>
            <a:ext cx="765318" cy="270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82412" y="1077649"/>
            <a:ext cx="835765" cy="7593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differences in 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3600" cy="634082"/>
          </a:xfrm>
        </p:spPr>
        <p:txBody>
          <a:bodyPr/>
          <a:lstStyle/>
          <a:p>
            <a:r>
              <a:rPr lang="en-US" sz="2400" dirty="0" smtClean="0"/>
              <a:t>Gender differences in CIL (Female – Male)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79512" y="4012269"/>
            <a:ext cx="64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464646"/>
                </a:solidFill>
                <a:latin typeface="Calibri" panose="020F0502020204030204" pitchFamily="34" charset="0"/>
              </a:rPr>
              <a:t>Italy</a:t>
            </a:r>
            <a:r>
              <a:rPr lang="en-AU" dirty="0" smtClean="0">
                <a:solidFill>
                  <a:srgbClr val="464646"/>
                </a:solidFill>
              </a:rPr>
              <a:t> </a:t>
            </a:r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4421070"/>
            <a:ext cx="150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464646"/>
                </a:solidFill>
                <a:latin typeface="Calibri" panose="020F0502020204030204" pitchFamily="34" charset="0"/>
              </a:rPr>
              <a:t>United </a:t>
            </a:r>
            <a:r>
              <a:rPr lang="en-AU" dirty="0" smtClean="0">
                <a:solidFill>
                  <a:srgbClr val="464646"/>
                </a:solidFill>
                <a:latin typeface="Calibri" panose="020F0502020204030204" pitchFamily="34" charset="0"/>
              </a:rPr>
              <a:t>States</a:t>
            </a:r>
            <a:r>
              <a:rPr lang="en-AU" dirty="0" smtClean="0">
                <a:solidFill>
                  <a:srgbClr val="464646"/>
                </a:solidFill>
              </a:rPr>
              <a:t> </a:t>
            </a:r>
            <a:endParaRPr lang="en-US" dirty="0">
              <a:solidFill>
                <a:srgbClr val="464646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86988"/>
              </p:ext>
            </p:extLst>
          </p:nvPr>
        </p:nvGraphicFramePr>
        <p:xfrm>
          <a:off x="323528" y="4851315"/>
          <a:ext cx="1760682" cy="1321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682"/>
              </a:tblGrid>
              <a:tr h="559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Moscow</a:t>
                      </a: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Rhine-Westphalia </a:t>
                      </a:r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72031"/>
              </p:ext>
            </p:extLst>
          </p:nvPr>
        </p:nvGraphicFramePr>
        <p:xfrm>
          <a:off x="252000" y="965980"/>
          <a:ext cx="1775354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354"/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Kazakhstan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Korea, </a:t>
                      </a:r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Rep. </a:t>
                      </a:r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Uruguay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ICILS 2018 Av.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0" y="4012269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0" y="4851315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588319"/>
              </p:ext>
            </p:extLst>
          </p:nvPr>
        </p:nvGraphicFramePr>
        <p:xfrm>
          <a:off x="1547664" y="620688"/>
          <a:ext cx="5760000" cy="33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572522"/>
              </p:ext>
            </p:extLst>
          </p:nvPr>
        </p:nvGraphicFramePr>
        <p:xfrm>
          <a:off x="1547664" y="4035803"/>
          <a:ext cx="5760000" cy="34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626810"/>
              </p:ext>
            </p:extLst>
          </p:nvPr>
        </p:nvGraphicFramePr>
        <p:xfrm>
          <a:off x="1546851" y="4421069"/>
          <a:ext cx="5760000" cy="3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43522"/>
          <a:stretch/>
        </p:blipFill>
        <p:spPr>
          <a:xfrm>
            <a:off x="1547940" y="5056142"/>
            <a:ext cx="5767316" cy="389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54766"/>
          <a:stretch/>
        </p:blipFill>
        <p:spPr>
          <a:xfrm>
            <a:off x="1546851" y="5589240"/>
            <a:ext cx="5767316" cy="31162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212152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14167" y="4962654"/>
            <a:ext cx="1829833" cy="784860"/>
            <a:chOff x="7314167" y="4962654"/>
            <a:chExt cx="1829833" cy="784860"/>
          </a:xfrm>
        </p:grpSpPr>
        <p:sp>
          <p:nvSpPr>
            <p:cNvPr id="2" name="Rectangle 1"/>
            <p:cNvSpPr/>
            <p:nvPr/>
          </p:nvSpPr>
          <p:spPr>
            <a:xfrm>
              <a:off x="7314167" y="5045857"/>
              <a:ext cx="217477" cy="194541"/>
            </a:xfrm>
            <a:prstGeom prst="rect">
              <a:avLst/>
            </a:prstGeom>
            <a:solidFill>
              <a:srgbClr val="00558B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14167" y="5491969"/>
              <a:ext cx="217477" cy="194541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1809" y="4962654"/>
              <a:ext cx="1155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Sig. 0.05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51808" y="5408960"/>
              <a:ext cx="1592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 Sig. 0.05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4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 smtClean="0"/>
              <a:t>Factors Associated with Student CIL</a:t>
            </a:r>
            <a:br>
              <a:rPr lang="en-AU" sz="2400" b="1" dirty="0" smtClean="0"/>
            </a:br>
            <a:r>
              <a:rPr lang="en-US" sz="2400" dirty="0" smtClean="0"/>
              <a:t> </a:t>
            </a:r>
            <a:r>
              <a:rPr lang="en-US" sz="2000" i="1" dirty="0" smtClean="0"/>
              <a:t>Multilevel modeling outcomes: statistically significant associations with CIL </a:t>
            </a:r>
            <a:endParaRPr lang="en-AU" sz="20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504" y="1911064"/>
            <a:ext cx="4867272" cy="4113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u="sng" dirty="0" smtClean="0"/>
              <a:t>In most countries</a:t>
            </a:r>
          </a:p>
          <a:p>
            <a:pPr>
              <a:buFontTx/>
              <a:buChar char="+"/>
            </a:pPr>
            <a:r>
              <a:rPr lang="en-AU" dirty="0" smtClean="0"/>
              <a:t>Female (7/11)</a:t>
            </a:r>
          </a:p>
          <a:p>
            <a:pPr>
              <a:buFontTx/>
              <a:buChar char="+"/>
            </a:pPr>
            <a:r>
              <a:rPr lang="en-AU" dirty="0" smtClean="0"/>
              <a:t>Test </a:t>
            </a:r>
            <a:r>
              <a:rPr lang="en-AU" dirty="0"/>
              <a:t>language spoken at home (6/11)</a:t>
            </a:r>
          </a:p>
          <a:p>
            <a:pPr>
              <a:buFontTx/>
              <a:buChar char="+"/>
            </a:pPr>
            <a:r>
              <a:rPr lang="en-AU" dirty="0" smtClean="0"/>
              <a:t>Higher </a:t>
            </a:r>
            <a:r>
              <a:rPr lang="en-AU" dirty="0"/>
              <a:t>expected educational attainment (10/11)</a:t>
            </a:r>
          </a:p>
          <a:p>
            <a:pPr>
              <a:buFontTx/>
              <a:buChar char="+"/>
            </a:pPr>
            <a:r>
              <a:rPr lang="en-AU" dirty="0" smtClean="0"/>
              <a:t>Higher </a:t>
            </a:r>
            <a:r>
              <a:rPr lang="en-AU" dirty="0"/>
              <a:t>SES (11/11)</a:t>
            </a:r>
          </a:p>
          <a:p>
            <a:pPr>
              <a:buFontTx/>
              <a:buChar char="+"/>
            </a:pPr>
            <a:r>
              <a:rPr lang="en-AU" dirty="0" smtClean="0"/>
              <a:t>Five </a:t>
            </a:r>
            <a:r>
              <a:rPr lang="en-AU" dirty="0"/>
              <a:t>or more years experience of using computers (11/11)</a:t>
            </a:r>
          </a:p>
          <a:p>
            <a:pPr>
              <a:buFontTx/>
              <a:buChar char="+"/>
            </a:pPr>
            <a:r>
              <a:rPr lang="en-AU" dirty="0" smtClean="0"/>
              <a:t>Daily </a:t>
            </a:r>
            <a:r>
              <a:rPr lang="en-AU" dirty="0"/>
              <a:t>computer use at home (11/11)</a:t>
            </a:r>
          </a:p>
          <a:p>
            <a:pPr>
              <a:buFontTx/>
              <a:buChar char="+"/>
            </a:pPr>
            <a:r>
              <a:rPr lang="en-AU" dirty="0" smtClean="0"/>
              <a:t>Two </a:t>
            </a:r>
            <a:r>
              <a:rPr lang="en-AU" dirty="0"/>
              <a:t>or more computers at home (6/11)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076056" y="1897075"/>
            <a:ext cx="4067944" cy="411398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In some countries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sz="2200" dirty="0"/>
              <a:t>Reports learning about CIL-related tasks at school (5/11)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sz="2200" dirty="0"/>
              <a:t>Reports using basic ICT tools in class (4/11)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Student CT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5472128" cy="385200"/>
          </a:xfrm>
        </p:spPr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CT Averages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55305"/>
              </p:ext>
            </p:extLst>
          </p:nvPr>
        </p:nvGraphicFramePr>
        <p:xfrm>
          <a:off x="35736" y="1412776"/>
          <a:ext cx="2952328" cy="4370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</a:tblGrid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Korea, 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556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</a:t>
                      </a:r>
                      <a:r>
                        <a:rPr lang="en-AU" sz="1400" u="none" strike="noStrike" dirty="0">
                          <a:effectLst/>
                        </a:rPr>
                        <a:t>)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32770"/>
              </p:ext>
            </p:extLst>
          </p:nvPr>
        </p:nvGraphicFramePr>
        <p:xfrm>
          <a:off x="3275856" y="692696"/>
          <a:ext cx="55446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0" y="4797152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5301208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7338" y="2346588"/>
            <a:ext cx="1567000" cy="221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7336" y="2661859"/>
            <a:ext cx="1344278" cy="1904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3992" y="1923372"/>
            <a:ext cx="1213946" cy="270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24691" y="1901085"/>
            <a:ext cx="765318" cy="270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82412" y="1077649"/>
            <a:ext cx="835765" cy="7593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differences and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0" y="306643"/>
            <a:ext cx="8643600" cy="634082"/>
          </a:xfrm>
        </p:spPr>
        <p:txBody>
          <a:bodyPr/>
          <a:lstStyle/>
          <a:p>
            <a:r>
              <a:rPr lang="en-US" dirty="0" smtClean="0"/>
              <a:t>Gender differences in CT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79512" y="4046308"/>
            <a:ext cx="143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464646"/>
                </a:solidFill>
                <a:latin typeface="Calibri" panose="020F0502020204030204" pitchFamily="34" charset="0"/>
              </a:rPr>
              <a:t>United </a:t>
            </a:r>
            <a:r>
              <a:rPr lang="en-AU" dirty="0" smtClean="0">
                <a:solidFill>
                  <a:srgbClr val="464646"/>
                </a:solidFill>
                <a:latin typeface="Calibri" panose="020F0502020204030204" pitchFamily="34" charset="0"/>
              </a:rPr>
              <a:t>States</a:t>
            </a:r>
            <a:endParaRPr lang="en-US" dirty="0">
              <a:solidFill>
                <a:srgbClr val="464646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68953"/>
              </p:ext>
            </p:extLst>
          </p:nvPr>
        </p:nvGraphicFramePr>
        <p:xfrm>
          <a:off x="255043" y="4755232"/>
          <a:ext cx="1760682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682"/>
              </a:tblGrid>
              <a:tr h="559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Rhine-Westphalia </a:t>
                      </a:r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52000" y="1463940"/>
          <a:ext cx="1775354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354"/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Korea, </a:t>
                      </a:r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Rep. </a:t>
                      </a:r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ICILS 2018 Av.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1800" y="3926960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9383"/>
              </p:ext>
            </p:extLst>
          </p:nvPr>
        </p:nvGraphicFramePr>
        <p:xfrm>
          <a:off x="2483767" y="1168076"/>
          <a:ext cx="5760000" cy="249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76383"/>
              </p:ext>
            </p:extLst>
          </p:nvPr>
        </p:nvGraphicFramePr>
        <p:xfrm>
          <a:off x="2483767" y="4027708"/>
          <a:ext cx="5760000" cy="40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172153"/>
              </p:ext>
            </p:extLst>
          </p:nvPr>
        </p:nvGraphicFramePr>
        <p:xfrm>
          <a:off x="2483767" y="4891780"/>
          <a:ext cx="5760000" cy="34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20272" y="4660538"/>
            <a:ext cx="1691680" cy="92870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64288" y="4756787"/>
            <a:ext cx="1829833" cy="784860"/>
            <a:chOff x="7314167" y="4962654"/>
            <a:chExt cx="1829833" cy="784860"/>
          </a:xfrm>
        </p:grpSpPr>
        <p:sp>
          <p:nvSpPr>
            <p:cNvPr id="13" name="Rectangle 12"/>
            <p:cNvSpPr/>
            <p:nvPr/>
          </p:nvSpPr>
          <p:spPr>
            <a:xfrm>
              <a:off x="7314167" y="5045857"/>
              <a:ext cx="217477" cy="194541"/>
            </a:xfrm>
            <a:prstGeom prst="rect">
              <a:avLst/>
            </a:prstGeom>
            <a:solidFill>
              <a:srgbClr val="00558B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4167" y="5491969"/>
              <a:ext cx="217477" cy="194541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1809" y="4962654"/>
              <a:ext cx="1155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Sig. 0.05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1808" y="5408960"/>
              <a:ext cx="1592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 Sig. 0.05</a:t>
              </a:r>
              <a:endParaRPr lang="en-US" sz="1600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1800" y="4647040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992" y="271565"/>
            <a:ext cx="8643600" cy="634082"/>
          </a:xfrm>
        </p:spPr>
        <p:txBody>
          <a:bodyPr/>
          <a:lstStyle/>
          <a:p>
            <a:r>
              <a:rPr lang="en-US" dirty="0" smtClean="0"/>
              <a:t>Association between CIL and CT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79512" y="3933056"/>
            <a:ext cx="143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464646"/>
                </a:solidFill>
                <a:latin typeface="Calibri" panose="020F0502020204030204" pitchFamily="34" charset="0"/>
              </a:rPr>
              <a:t>United </a:t>
            </a:r>
            <a:r>
              <a:rPr lang="en-AU" dirty="0" smtClean="0">
                <a:solidFill>
                  <a:srgbClr val="464646"/>
                </a:solidFill>
                <a:latin typeface="Calibri" panose="020F0502020204030204" pitchFamily="34" charset="0"/>
              </a:rPr>
              <a:t>States</a:t>
            </a:r>
            <a:endParaRPr lang="en-US" dirty="0">
              <a:solidFill>
                <a:srgbClr val="464646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32228"/>
              </p:ext>
            </p:extLst>
          </p:nvPr>
        </p:nvGraphicFramePr>
        <p:xfrm>
          <a:off x="255043" y="4539208"/>
          <a:ext cx="1760682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0682"/>
              </a:tblGrid>
              <a:tr h="559194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Rhine-Westphalia </a:t>
                      </a:r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52000" y="1463940"/>
          <a:ext cx="1775354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354"/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Korea, </a:t>
                      </a:r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Rep. </a:t>
                      </a:r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ICILS 2018 Av.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 flipV="1">
            <a:off x="0" y="3820641"/>
            <a:ext cx="3274056" cy="6096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3741"/>
              </p:ext>
            </p:extLst>
          </p:nvPr>
        </p:nvGraphicFramePr>
        <p:xfrm>
          <a:off x="1900486" y="1467294"/>
          <a:ext cx="1591394" cy="2221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82"/>
                <a:gridCol w="1008112"/>
              </a:tblGrid>
              <a:tr h="301066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(0.01)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4573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(0.00)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 flipV="1">
            <a:off x="-18019" y="4446163"/>
            <a:ext cx="3274056" cy="6096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35696" y="3939965"/>
            <a:ext cx="12700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</a:rPr>
              <a:t>0.82</a:t>
            </a:r>
            <a:r>
              <a:rPr lang="en-AU" dirty="0"/>
              <a:t> </a:t>
            </a: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</a:rPr>
              <a:t>(0.01)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5696" y="4801213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0.81</a:t>
            </a:r>
            <a:r>
              <a:rPr lang="en-AU" dirty="0" smtClean="0"/>
              <a:t> </a:t>
            </a: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</a:rPr>
              <a:t>(0.01)</a:t>
            </a:r>
            <a:r>
              <a:rPr lang="en-AU" dirty="0"/>
              <a:t> 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590460"/>
              </p:ext>
            </p:extLst>
          </p:nvPr>
        </p:nvGraphicFramePr>
        <p:xfrm>
          <a:off x="3851920" y="1167019"/>
          <a:ext cx="4824536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8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476672"/>
            <a:ext cx="8643600" cy="634082"/>
          </a:xfrm>
        </p:spPr>
        <p:txBody>
          <a:bodyPr>
            <a:noAutofit/>
          </a:bodyPr>
          <a:lstStyle/>
          <a:p>
            <a:r>
              <a:rPr lang="en-AU" sz="2400" b="1" dirty="0" smtClean="0"/>
              <a:t>Factors Associated with Student CT</a:t>
            </a:r>
            <a:br>
              <a:rPr lang="en-AU" sz="2400" b="1" dirty="0" smtClean="0"/>
            </a:br>
            <a:r>
              <a:rPr lang="en-US" sz="2400" dirty="0" smtClean="0"/>
              <a:t> </a:t>
            </a:r>
            <a:r>
              <a:rPr lang="en-US" sz="2000" i="1" dirty="0" smtClean="0"/>
              <a:t>Multilevel modeling outcomes: statistically significant associations with CT</a:t>
            </a:r>
            <a:endParaRPr lang="en-AU" sz="20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800" y="1570781"/>
            <a:ext cx="4269600" cy="4326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u="sng" dirty="0" smtClean="0"/>
              <a:t>In most countries</a:t>
            </a:r>
          </a:p>
          <a:p>
            <a:pPr>
              <a:lnSpc>
                <a:spcPct val="120000"/>
              </a:lnSpc>
              <a:buFontTx/>
              <a:buChar char="+"/>
            </a:pPr>
            <a:r>
              <a:rPr lang="en-AU" sz="2200" dirty="0" smtClean="0"/>
              <a:t>Male (6/7)</a:t>
            </a:r>
            <a:endParaRPr lang="en-AU" sz="2200" dirty="0"/>
          </a:p>
          <a:p>
            <a:pPr>
              <a:lnSpc>
                <a:spcPct val="120000"/>
              </a:lnSpc>
              <a:buFontTx/>
              <a:buChar char="+"/>
            </a:pPr>
            <a:r>
              <a:rPr lang="en-AU" sz="2200" dirty="0"/>
              <a:t>Test language spoken at </a:t>
            </a:r>
            <a:r>
              <a:rPr lang="en-AU" sz="2200" dirty="0" smtClean="0"/>
              <a:t>home (4/7)</a:t>
            </a:r>
            <a:endParaRPr lang="en-AU" sz="2200" dirty="0"/>
          </a:p>
          <a:p>
            <a:pPr>
              <a:lnSpc>
                <a:spcPct val="120000"/>
              </a:lnSpc>
              <a:buFontTx/>
              <a:buChar char="+"/>
            </a:pPr>
            <a:r>
              <a:rPr lang="en-AU" sz="2200" dirty="0"/>
              <a:t>Higher expected educational </a:t>
            </a:r>
            <a:r>
              <a:rPr lang="en-AU" sz="2200" dirty="0" smtClean="0"/>
              <a:t>attainment (6/7)</a:t>
            </a:r>
            <a:endParaRPr lang="en-AU" sz="2200" dirty="0"/>
          </a:p>
          <a:p>
            <a:pPr>
              <a:lnSpc>
                <a:spcPct val="120000"/>
              </a:lnSpc>
              <a:buFontTx/>
              <a:buChar char="+"/>
            </a:pPr>
            <a:r>
              <a:rPr lang="en-AU" sz="2200" dirty="0"/>
              <a:t>Higher </a:t>
            </a:r>
            <a:r>
              <a:rPr lang="en-AU" sz="2200" dirty="0" smtClean="0"/>
              <a:t>SES (7/7)</a:t>
            </a:r>
            <a:endParaRPr lang="en-AU" sz="2200" dirty="0"/>
          </a:p>
          <a:p>
            <a:pPr>
              <a:lnSpc>
                <a:spcPct val="120000"/>
              </a:lnSpc>
              <a:buFontTx/>
              <a:buChar char="+"/>
            </a:pPr>
            <a:r>
              <a:rPr lang="en-AU" sz="2200" dirty="0"/>
              <a:t>Five or more years experience of using </a:t>
            </a:r>
            <a:r>
              <a:rPr lang="en-AU" sz="2200" dirty="0" smtClean="0"/>
              <a:t>computers (6/7)</a:t>
            </a:r>
            <a:endParaRPr lang="en-AU" sz="2200" dirty="0"/>
          </a:p>
          <a:p>
            <a:pPr>
              <a:lnSpc>
                <a:spcPct val="120000"/>
              </a:lnSpc>
              <a:buFontTx/>
              <a:buChar char="+"/>
            </a:pPr>
            <a:r>
              <a:rPr lang="en-AU" sz="2200" dirty="0"/>
              <a:t>Daily computer use at </a:t>
            </a:r>
            <a:r>
              <a:rPr lang="en-AU" sz="2200" dirty="0" smtClean="0"/>
              <a:t>home (7/7)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200" u="sng" dirty="0">
                <a:solidFill>
                  <a:srgbClr val="D92520"/>
                </a:solidFill>
              </a:rPr>
              <a:t>Reports </a:t>
            </a:r>
            <a:r>
              <a:rPr lang="en-US" sz="2200" i="1" u="sng" dirty="0">
                <a:solidFill>
                  <a:srgbClr val="D92520"/>
                </a:solidFill>
              </a:rPr>
              <a:t>less</a:t>
            </a:r>
            <a:r>
              <a:rPr lang="en-US" sz="2200" u="sng" dirty="0">
                <a:solidFill>
                  <a:srgbClr val="D92520"/>
                </a:solidFill>
              </a:rPr>
              <a:t> explicit learning of CT-related content in class </a:t>
            </a:r>
            <a:r>
              <a:rPr lang="en-US" sz="2200" u="sng" dirty="0" smtClean="0">
                <a:solidFill>
                  <a:srgbClr val="D92520"/>
                </a:solidFill>
              </a:rPr>
              <a:t>(7/7)</a:t>
            </a:r>
            <a:endParaRPr lang="en-US" sz="2200" u="sng" dirty="0">
              <a:solidFill>
                <a:srgbClr val="D9252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22400" y="1556792"/>
            <a:ext cx="4414096" cy="4113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In some countries</a:t>
            </a:r>
          </a:p>
          <a:p>
            <a:pPr>
              <a:lnSpc>
                <a:spcPct val="100000"/>
              </a:lnSpc>
              <a:buFontTx/>
              <a:buChar char="+"/>
            </a:pPr>
            <a:r>
              <a:rPr lang="en-US" sz="2000" dirty="0"/>
              <a:t>Reports using basic ICT tools in </a:t>
            </a:r>
            <a:r>
              <a:rPr lang="en-US" sz="2000" dirty="0" smtClean="0"/>
              <a:t>class (3/7)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 smtClean="0"/>
              <a:t>In </a:t>
            </a:r>
            <a:r>
              <a:rPr lang="en-US" sz="2000" b="1" dirty="0"/>
              <a:t>a schools where:</a:t>
            </a:r>
          </a:p>
          <a:p>
            <a:pPr marL="266700" lvl="1" indent="-266700">
              <a:lnSpc>
                <a:spcPct val="100000"/>
              </a:lnSpc>
              <a:spcBef>
                <a:spcPct val="20000"/>
              </a:spcBef>
              <a:buFontTx/>
              <a:buChar char="+"/>
            </a:pPr>
            <a:r>
              <a:rPr lang="en-US" sz="2000" dirty="0"/>
              <a:t>ICT coordinators reported higher </a:t>
            </a:r>
            <a:r>
              <a:rPr lang="en-US" sz="2000" dirty="0" smtClean="0"/>
              <a:t>resourcing (2/7)</a:t>
            </a:r>
            <a:endParaRPr lang="en-US" sz="2000" dirty="0"/>
          </a:p>
          <a:p>
            <a:pPr marL="266700" lvl="1" indent="-266700">
              <a:lnSpc>
                <a:spcPct val="100000"/>
              </a:lnSpc>
              <a:spcBef>
                <a:spcPct val="20000"/>
              </a:spcBef>
              <a:buFontTx/>
              <a:buChar char="+"/>
            </a:pPr>
            <a:r>
              <a:rPr lang="en-US" sz="2000" dirty="0"/>
              <a:t>Principals reported teachers expected to use ICT to </a:t>
            </a:r>
            <a:r>
              <a:rPr lang="en-US" sz="2000" dirty="0" smtClean="0"/>
              <a:t>communicate (2/7)</a:t>
            </a:r>
            <a:endParaRPr lang="en-US" sz="20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5725716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ICILS (who, what and how)?</a:t>
            </a:r>
          </a:p>
          <a:p>
            <a:r>
              <a:rPr lang="en-US" dirty="0" smtClean="0"/>
              <a:t>Student CIL outcomes</a:t>
            </a:r>
          </a:p>
          <a:p>
            <a:r>
              <a:rPr lang="en-US" dirty="0" smtClean="0"/>
              <a:t>Student CT outcomes</a:t>
            </a:r>
          </a:p>
          <a:p>
            <a:r>
              <a:rPr lang="en-US" dirty="0"/>
              <a:t>The digital divide and student CIL and CT outcomes</a:t>
            </a:r>
            <a:endParaRPr lang="en-US" dirty="0" smtClean="0"/>
          </a:p>
          <a:p>
            <a:r>
              <a:rPr lang="en-US" dirty="0"/>
              <a:t>Students’ use of </a:t>
            </a:r>
            <a:r>
              <a:rPr lang="en-US" dirty="0" smtClean="0"/>
              <a:t>ICT</a:t>
            </a:r>
          </a:p>
          <a:p>
            <a:r>
              <a:rPr lang="en-US" dirty="0" smtClean="0"/>
              <a:t>Teachers’ </a:t>
            </a:r>
            <a:r>
              <a:rPr lang="en-US" dirty="0"/>
              <a:t>use of ICT</a:t>
            </a:r>
            <a:endParaRPr lang="en-US" dirty="0" smtClean="0"/>
          </a:p>
          <a:p>
            <a:r>
              <a:rPr lang="en-US" dirty="0" smtClean="0"/>
              <a:t>Brief reflections</a:t>
            </a:r>
          </a:p>
          <a:p>
            <a:r>
              <a:rPr lang="en-US" dirty="0" smtClean="0"/>
              <a:t>Computational thinking – beating the test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The digital divide and student CIL and CT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12/14 participating entities indicated </a:t>
            </a:r>
            <a:r>
              <a:rPr lang="en-AU" dirty="0"/>
              <a:t>that reducing the digital divide between groups of students was emphasized in their plans, policies, and priorities regarding the use of </a:t>
            </a:r>
            <a:r>
              <a:rPr lang="en-AU" dirty="0" smtClean="0"/>
              <a:t>ICT</a:t>
            </a:r>
          </a:p>
          <a:p>
            <a:r>
              <a:rPr lang="en-US" dirty="0"/>
              <a:t>SES and experience using computers were strongly associated with student CIL and </a:t>
            </a:r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divide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4735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divide - 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divide (CIL)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7254" y="5147835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5% CIL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7254" y="1047557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5% CIL</a:t>
            </a:r>
            <a:endParaRPr lang="en-US" dirty="0"/>
          </a:p>
        </p:txBody>
      </p:sp>
      <p:cxnSp>
        <p:nvCxnSpPr>
          <p:cNvPr id="11" name="Straight Connector 10"/>
          <p:cNvCxnSpPr>
            <a:stCxn id="6" idx="2"/>
            <a:endCxn id="5" idx="0"/>
          </p:cNvCxnSpPr>
          <p:nvPr/>
        </p:nvCxnSpPr>
        <p:spPr>
          <a:xfrm>
            <a:off x="1237334" y="1961957"/>
            <a:ext cx="0" cy="3185878"/>
          </a:xfrm>
          <a:prstGeom prst="line">
            <a:avLst/>
          </a:prstGeom>
          <a:ln w="3175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1963" y="2552387"/>
            <a:ext cx="1015663" cy="1884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347 </a:t>
            </a:r>
            <a:r>
              <a:rPr lang="en-US" dirty="0"/>
              <a:t>scale </a:t>
            </a:r>
            <a:r>
              <a:rPr lang="en-US" dirty="0" smtClean="0"/>
              <a:t>points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AU" dirty="0" smtClean="0"/>
              <a:t>Kazakhstan)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68144" y="4671830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country mean CIL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8144" y="1916832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country mean CIL</a:t>
            </a:r>
            <a:endParaRPr lang="en-US" dirty="0"/>
          </a:p>
        </p:txBody>
      </p:sp>
      <p:cxnSp>
        <p:nvCxnSpPr>
          <p:cNvPr id="16" name="Straight Connector 15"/>
          <p:cNvCxnSpPr>
            <a:stCxn id="15" idx="2"/>
            <a:endCxn id="14" idx="0"/>
          </p:cNvCxnSpPr>
          <p:nvPr/>
        </p:nvCxnSpPr>
        <p:spPr>
          <a:xfrm>
            <a:off x="6588224" y="2831232"/>
            <a:ext cx="0" cy="1840598"/>
          </a:xfrm>
          <a:prstGeom prst="line">
            <a:avLst/>
          </a:prstGeom>
          <a:ln w="3175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75856" y="4818856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5% CIL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5856" y="1602981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5% CIL</a:t>
            </a:r>
            <a:endParaRPr lang="en-US" dirty="0"/>
          </a:p>
        </p:txBody>
      </p:sp>
      <p:cxnSp>
        <p:nvCxnSpPr>
          <p:cNvPr id="28" name="Straight Connector 27"/>
          <p:cNvCxnSpPr>
            <a:stCxn id="27" idx="2"/>
            <a:endCxn id="26" idx="0"/>
          </p:cNvCxnSpPr>
          <p:nvPr/>
        </p:nvCxnSpPr>
        <p:spPr>
          <a:xfrm>
            <a:off x="3995936" y="2517381"/>
            <a:ext cx="0" cy="2301475"/>
          </a:xfrm>
          <a:prstGeom prst="line">
            <a:avLst/>
          </a:prstGeom>
          <a:ln w="3175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52561" y="2708920"/>
            <a:ext cx="1015663" cy="1884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216 </a:t>
            </a:r>
            <a:r>
              <a:rPr lang="en-US" dirty="0"/>
              <a:t>scale </a:t>
            </a:r>
            <a:r>
              <a:rPr lang="en-US" dirty="0" smtClean="0"/>
              <a:t>points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AU" dirty="0" smtClean="0"/>
              <a:t>Denmark)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80392" y="2840419"/>
            <a:ext cx="461665" cy="1884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157 scale points</a:t>
            </a:r>
          </a:p>
        </p:txBody>
      </p:sp>
    </p:spTree>
    <p:extLst>
      <p:ext uri="{BB962C8B-B14F-4D97-AF65-F5344CB8AC3E}">
        <p14:creationId xmlns:p14="http://schemas.microsoft.com/office/powerpoint/2010/main" val="7281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divide (CT)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7254" y="5147835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5% 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7254" y="1047557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5% CT</a:t>
            </a:r>
            <a:endParaRPr lang="en-US" dirty="0"/>
          </a:p>
        </p:txBody>
      </p:sp>
      <p:cxnSp>
        <p:nvCxnSpPr>
          <p:cNvPr id="11" name="Straight Connector 10"/>
          <p:cNvCxnSpPr>
            <a:stCxn id="6" idx="2"/>
            <a:endCxn id="5" idx="0"/>
          </p:cNvCxnSpPr>
          <p:nvPr/>
        </p:nvCxnSpPr>
        <p:spPr>
          <a:xfrm>
            <a:off x="1237334" y="1961957"/>
            <a:ext cx="0" cy="3185878"/>
          </a:xfrm>
          <a:prstGeom prst="line">
            <a:avLst/>
          </a:prstGeom>
          <a:ln w="3175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1963" y="2552387"/>
            <a:ext cx="1015663" cy="1884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371 </a:t>
            </a:r>
            <a:r>
              <a:rPr lang="en-US" dirty="0"/>
              <a:t>scale </a:t>
            </a:r>
            <a:r>
              <a:rPr lang="en-US" dirty="0" smtClean="0"/>
              <a:t>points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AU" dirty="0" smtClean="0"/>
              <a:t>Korea, Rep. of)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96136" y="4289648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country mean CT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96136" y="2348880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country mean CT</a:t>
            </a:r>
            <a:endParaRPr lang="en-US" dirty="0"/>
          </a:p>
        </p:txBody>
      </p:sp>
      <p:cxnSp>
        <p:nvCxnSpPr>
          <p:cNvPr id="16" name="Straight Connector 15"/>
          <p:cNvCxnSpPr>
            <a:stCxn id="15" idx="2"/>
            <a:endCxn id="14" idx="0"/>
          </p:cNvCxnSpPr>
          <p:nvPr/>
        </p:nvCxnSpPr>
        <p:spPr>
          <a:xfrm>
            <a:off x="6516216" y="3263280"/>
            <a:ext cx="0" cy="1026368"/>
          </a:xfrm>
          <a:prstGeom prst="line">
            <a:avLst/>
          </a:prstGeom>
          <a:ln w="3175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65142" y="4863142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Lowest 5% CT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5856" y="1412776"/>
            <a:ext cx="144016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Highest 5% CT</a:t>
            </a:r>
            <a:endParaRPr lang="en-US" dirty="0"/>
          </a:p>
        </p:txBody>
      </p:sp>
      <p:cxnSp>
        <p:nvCxnSpPr>
          <p:cNvPr id="28" name="Straight Connector 27"/>
          <p:cNvCxnSpPr>
            <a:stCxn id="27" idx="2"/>
            <a:endCxn id="26" idx="0"/>
          </p:cNvCxnSpPr>
          <p:nvPr/>
        </p:nvCxnSpPr>
        <p:spPr>
          <a:xfrm flipH="1">
            <a:off x="3985222" y="2327176"/>
            <a:ext cx="10714" cy="2535966"/>
          </a:xfrm>
          <a:prstGeom prst="line">
            <a:avLst/>
          </a:prstGeom>
          <a:ln w="31750">
            <a:solidFill>
              <a:srgbClr val="0071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1847" y="2753206"/>
            <a:ext cx="1015663" cy="1884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266 </a:t>
            </a:r>
            <a:r>
              <a:rPr lang="en-US" dirty="0"/>
              <a:t>scale </a:t>
            </a:r>
            <a:r>
              <a:rPr lang="en-US" dirty="0" smtClean="0"/>
              <a:t>points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AU" dirty="0" smtClean="0"/>
              <a:t>Portugal)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51647" y="3263280"/>
            <a:ext cx="738664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76 scale points</a:t>
            </a:r>
          </a:p>
        </p:txBody>
      </p:sp>
    </p:spTree>
    <p:extLst>
      <p:ext uri="{BB962C8B-B14F-4D97-AF65-F5344CB8AC3E}">
        <p14:creationId xmlns:p14="http://schemas.microsoft.com/office/powerpoint/2010/main" val="36090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Students’ use of 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9771"/>
            <a:ext cx="8136904" cy="634082"/>
          </a:xfrm>
        </p:spPr>
        <p:txBody>
          <a:bodyPr/>
          <a:lstStyle/>
          <a:p>
            <a:r>
              <a:rPr lang="en-AU" sz="2800" dirty="0" smtClean="0"/>
              <a:t>Students’ use of ICT at school and out of school</a:t>
            </a:r>
            <a:br>
              <a:rPr lang="en-AU" sz="2800" dirty="0" smtClean="0"/>
            </a:br>
            <a:r>
              <a:rPr lang="en-AU" sz="2000" dirty="0" smtClean="0"/>
              <a:t>% students reporting </a:t>
            </a:r>
            <a:r>
              <a:rPr lang="en-AU" sz="2000" dirty="0"/>
              <a:t>daily use of ICT</a:t>
            </a:r>
            <a:r>
              <a:rPr lang="en-AU" sz="2000" dirty="0" smtClean="0"/>
              <a:t>...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99990"/>
              </p:ext>
            </p:extLst>
          </p:nvPr>
        </p:nvGraphicFramePr>
        <p:xfrm>
          <a:off x="345478" y="683653"/>
          <a:ext cx="8428056" cy="52572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2248"/>
                <a:gridCol w="1548952"/>
                <a:gridCol w="1548952"/>
                <a:gridCol w="1548952"/>
                <a:gridCol w="1548952"/>
              </a:tblGrid>
              <a:tr h="542620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At school for school-related purposes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At school for other purposes</a:t>
                      </a:r>
                      <a:endParaRPr lang="en-AU" sz="16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Outside of school for school-related purposes</a:t>
                      </a:r>
                      <a:endParaRPr lang="en-AU" sz="16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Outside of school for other purposes</a:t>
                      </a:r>
                      <a:endParaRPr lang="en-AU" sz="16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14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62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81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55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35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56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13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76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11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83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30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31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48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Korea, 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68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36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71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ICILS 2018 average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</a:rPr>
                        <a:t>18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rgbClr val="F9F9F9"/>
                          </a:solidFill>
                          <a:effectLst/>
                        </a:rPr>
                        <a:t>29</a:t>
                      </a:r>
                      <a:endParaRPr lang="en-AU" sz="1600" b="1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rgbClr val="F9F9F9"/>
                          </a:solidFill>
                          <a:effectLst/>
                        </a:rPr>
                        <a:t>21</a:t>
                      </a:r>
                      <a:endParaRPr lang="en-AU" sz="1600" b="1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rgbClr val="F9F9F9"/>
                          </a:solidFill>
                          <a:effectLst/>
                        </a:rPr>
                        <a:t>70</a:t>
                      </a:r>
                      <a:endParaRPr lang="en-AU" sz="1600" b="1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4806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28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29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40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9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9F9F9"/>
                          </a:solidFill>
                          <a:effectLst/>
                        </a:rPr>
                        <a:t>85</a:t>
                      </a:r>
                      <a:endParaRPr lang="en-AU" sz="1400" b="0" i="0" u="none" strike="noStrike" dirty="0">
                        <a:solidFill>
                          <a:srgbClr val="F9F9F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0" y="4777902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501317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8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8524"/>
              </p:ext>
            </p:extLst>
          </p:nvPr>
        </p:nvGraphicFramePr>
        <p:xfrm>
          <a:off x="345478" y="683653"/>
          <a:ext cx="8428056" cy="52572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2248"/>
                <a:gridCol w="1548952"/>
                <a:gridCol w="1548952"/>
                <a:gridCol w="1548952"/>
                <a:gridCol w="1548952"/>
              </a:tblGrid>
              <a:tr h="542620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 school for school-related purposes</a:t>
                      </a:r>
                      <a:endParaRPr lang="en-A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At school for other purposes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Outside of school for school-related purposes</a:t>
                      </a:r>
                      <a:endParaRPr lang="en-AU" sz="16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Outside of school for other purposes</a:t>
                      </a:r>
                      <a:endParaRPr lang="en-AU" sz="16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14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62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81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55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35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56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76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11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83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31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48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Korea, 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68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71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ICILS 2018 average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18</a:t>
                      </a:r>
                      <a:endParaRPr lang="en-A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</a:rPr>
                        <a:t>29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rgbClr val="FAFAFA"/>
                          </a:solidFill>
                          <a:effectLst/>
                        </a:rPr>
                        <a:t>21</a:t>
                      </a:r>
                      <a:endParaRPr lang="en-AU" sz="1600" b="1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rgbClr val="FAFAFA"/>
                          </a:solidFill>
                          <a:effectLst/>
                        </a:rPr>
                        <a:t>70</a:t>
                      </a:r>
                      <a:endParaRPr lang="en-AU" sz="1600" b="1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4806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29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40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9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AFAFA"/>
                          </a:solidFill>
                          <a:effectLst/>
                        </a:rPr>
                        <a:t>85</a:t>
                      </a:r>
                      <a:endParaRPr lang="en-AU" sz="1400" b="0" i="0" u="none" strike="noStrike" dirty="0">
                        <a:solidFill>
                          <a:srgbClr val="FAFAF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0" y="4777902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501317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7504" y="80091"/>
            <a:ext cx="8136904" cy="634082"/>
          </a:xfrm>
        </p:spPr>
        <p:txBody>
          <a:bodyPr/>
          <a:lstStyle/>
          <a:p>
            <a:r>
              <a:rPr lang="en-AU" sz="2800" dirty="0" smtClean="0"/>
              <a:t>Students’ use of ICT at school and out of school</a:t>
            </a:r>
            <a:br>
              <a:rPr lang="en-AU" sz="2800" dirty="0" smtClean="0"/>
            </a:br>
            <a:r>
              <a:rPr lang="en-AU" sz="2000" dirty="0" smtClean="0"/>
              <a:t>% students reporting </a:t>
            </a:r>
            <a:r>
              <a:rPr lang="en-AU" sz="2000" dirty="0"/>
              <a:t>daily use of ICT</a:t>
            </a:r>
            <a:r>
              <a:rPr lang="en-AU" sz="2000" dirty="0" smtClean="0"/>
              <a:t>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26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36967"/>
              </p:ext>
            </p:extLst>
          </p:nvPr>
        </p:nvGraphicFramePr>
        <p:xfrm>
          <a:off x="345478" y="683653"/>
          <a:ext cx="8428056" cy="52572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2248"/>
                <a:gridCol w="1548952"/>
                <a:gridCol w="1548952"/>
                <a:gridCol w="1548952"/>
                <a:gridCol w="1548952"/>
              </a:tblGrid>
              <a:tr h="542620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 school for school-related purposes</a:t>
                      </a:r>
                      <a:endParaRPr lang="en-A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 school for other purposes</a:t>
                      </a:r>
                      <a:endParaRPr lang="en-A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Outside of school for school-related purposes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Outside of school for other purposes</a:t>
                      </a:r>
                      <a:endParaRPr lang="en-AU" sz="16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62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81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56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76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16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83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48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Korea, 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68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36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71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ICILS 2018 average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18</a:t>
                      </a:r>
                      <a:endParaRPr lang="en-A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29</a:t>
                      </a:r>
                      <a:endParaRPr lang="en-A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</a:rPr>
                        <a:t>21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rgbClr val="FBFBFB"/>
                          </a:solidFill>
                          <a:effectLst/>
                        </a:rPr>
                        <a:t>70</a:t>
                      </a:r>
                      <a:endParaRPr lang="en-AU" sz="1600" b="1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806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40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rgbClr val="FBFBFB"/>
                          </a:solidFill>
                          <a:effectLst/>
                        </a:rPr>
                        <a:t>85</a:t>
                      </a:r>
                      <a:endParaRPr lang="en-AU" sz="1400" b="0" i="0" u="none" strike="noStrike" dirty="0">
                        <a:solidFill>
                          <a:srgbClr val="FBFBF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0" y="4777902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501317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79512" y="59771"/>
            <a:ext cx="8136904" cy="634082"/>
          </a:xfrm>
        </p:spPr>
        <p:txBody>
          <a:bodyPr/>
          <a:lstStyle/>
          <a:p>
            <a:r>
              <a:rPr lang="en-AU" sz="2800" dirty="0" smtClean="0"/>
              <a:t>Students’ use of ICT at school and out of school</a:t>
            </a:r>
            <a:br>
              <a:rPr lang="en-AU" sz="2800" dirty="0" smtClean="0"/>
            </a:br>
            <a:r>
              <a:rPr lang="en-AU" sz="2000" dirty="0" smtClean="0"/>
              <a:t>% students reporting </a:t>
            </a:r>
            <a:r>
              <a:rPr lang="en-AU" sz="2000" dirty="0"/>
              <a:t>daily use of ICT</a:t>
            </a:r>
            <a:r>
              <a:rPr lang="en-AU" sz="2000" dirty="0" smtClean="0"/>
              <a:t>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4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0211"/>
              </p:ext>
            </p:extLst>
          </p:nvPr>
        </p:nvGraphicFramePr>
        <p:xfrm>
          <a:off x="345478" y="683653"/>
          <a:ext cx="8428056" cy="52572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2248"/>
                <a:gridCol w="1548952"/>
                <a:gridCol w="1548952"/>
                <a:gridCol w="1548952"/>
                <a:gridCol w="1548952"/>
              </a:tblGrid>
              <a:tr h="542620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 school for school-related purposes</a:t>
                      </a:r>
                      <a:endParaRPr lang="en-A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 school for other purposes</a:t>
                      </a:r>
                      <a:endParaRPr lang="en-A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Outside of school for school-related purposes</a:t>
                      </a:r>
                      <a:endParaRPr lang="en-A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Outside of school for other purposes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62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81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56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16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83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24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31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48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Korea, 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68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36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25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ICILS 2018 average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18</a:t>
                      </a:r>
                      <a:endParaRPr lang="en-A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29</a:t>
                      </a:r>
                      <a:endParaRPr lang="en-A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21</a:t>
                      </a:r>
                      <a:endParaRPr lang="en-A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dirty="0">
                          <a:effectLst/>
                        </a:rPr>
                        <a:t>70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806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28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29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66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22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40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77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902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19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</a:t>
                      </a:r>
                      <a:endParaRPr lang="en-A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85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0" y="4777902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5013176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6536" y="116632"/>
            <a:ext cx="8136904" cy="634082"/>
          </a:xfrm>
        </p:spPr>
        <p:txBody>
          <a:bodyPr/>
          <a:lstStyle/>
          <a:p>
            <a:r>
              <a:rPr lang="en-AU" sz="2800" dirty="0" smtClean="0"/>
              <a:t>Students’ use of ICT at school and out of school</a:t>
            </a:r>
            <a:br>
              <a:rPr lang="en-AU" sz="2800" dirty="0" smtClean="0"/>
            </a:br>
            <a:r>
              <a:rPr lang="en-AU" sz="2000" dirty="0" smtClean="0"/>
              <a:t>% students reporting </a:t>
            </a:r>
            <a:r>
              <a:rPr lang="en-AU" sz="2000" dirty="0"/>
              <a:t>daily use of ICT</a:t>
            </a:r>
            <a:r>
              <a:rPr lang="en-AU" sz="2000" dirty="0" smtClean="0"/>
              <a:t>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What is ICILS (who, what and how)?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00" y="281633"/>
            <a:ext cx="8643600" cy="634082"/>
          </a:xfrm>
        </p:spPr>
        <p:txBody>
          <a:bodyPr/>
          <a:lstStyle/>
          <a:p>
            <a:r>
              <a:rPr lang="en-US" sz="2800" dirty="0" smtClean="0"/>
              <a:t>Students’ use of ICT in lessons</a:t>
            </a:r>
            <a:br>
              <a:rPr lang="en-US" sz="2800" dirty="0" smtClean="0"/>
            </a:br>
            <a:r>
              <a:rPr lang="en-US" sz="2000" dirty="0" smtClean="0"/>
              <a:t>(% students reporting using at </a:t>
            </a:r>
            <a:r>
              <a:rPr lang="en-US" sz="2000" dirty="0"/>
              <a:t>least once a week during lessons)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667866"/>
              </p:ext>
            </p:extLst>
          </p:nvPr>
        </p:nvGraphicFramePr>
        <p:xfrm>
          <a:off x="2771800" y="1052736"/>
          <a:ext cx="66357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5085184"/>
            <a:ext cx="6444208" cy="288032"/>
            <a:chOff x="0" y="5085184"/>
            <a:chExt cx="7020272" cy="28803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0" y="5085184"/>
              <a:ext cx="7020272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0" y="5373216"/>
              <a:ext cx="7020272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83383"/>
              </p:ext>
            </p:extLst>
          </p:nvPr>
        </p:nvGraphicFramePr>
        <p:xfrm>
          <a:off x="35496" y="1518297"/>
          <a:ext cx="2736304" cy="45650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6304"/>
              </a:tblGrid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Korea, </a:t>
                      </a:r>
                      <a:r>
                        <a:rPr lang="en-AU" sz="1400" u="none" strike="noStrike" dirty="0" smtClean="0">
                          <a:effectLst/>
                        </a:rPr>
                        <a:t>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414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600" b="1" u="none" strike="noStrike" dirty="0">
                          <a:effectLst/>
                        </a:rPr>
                        <a:t>ICILS 2018 average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32240" y="1412776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b="1" dirty="0" smtClean="0">
                <a:solidFill>
                  <a:srgbClr val="338DC7"/>
                </a:solidFill>
              </a:rPr>
              <a:t>Most frequent</a:t>
            </a:r>
            <a:endParaRPr lang="en-AU" sz="2500" b="1" dirty="0">
              <a:solidFill>
                <a:srgbClr val="338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67274"/>
              </p:ext>
            </p:extLst>
          </p:nvPr>
        </p:nvGraphicFramePr>
        <p:xfrm>
          <a:off x="2627784" y="1074024"/>
          <a:ext cx="666124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0" y="5157192"/>
            <a:ext cx="60121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5445224"/>
            <a:ext cx="60121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95143"/>
              </p:ext>
            </p:extLst>
          </p:nvPr>
        </p:nvGraphicFramePr>
        <p:xfrm>
          <a:off x="-70020" y="1571050"/>
          <a:ext cx="2736304" cy="45650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6304"/>
              </a:tblGrid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Korea, </a:t>
                      </a:r>
                      <a:r>
                        <a:rPr lang="en-AU" sz="1400" u="none" strike="noStrike" dirty="0" smtClean="0">
                          <a:effectLst/>
                        </a:rPr>
                        <a:t>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414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600" b="1" u="none" strike="noStrike" dirty="0">
                          <a:effectLst/>
                        </a:rPr>
                        <a:t>ICILS 2018 average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 smtClean="0">
                          <a:solidFill>
                            <a:srgbClr val="464646"/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612">
                <a:tc>
                  <a:txBody>
                    <a:bodyPr/>
                    <a:lstStyle/>
                    <a:p>
                      <a:pPr lvl="0" algn="r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52000" y="275682"/>
            <a:ext cx="8643600" cy="634082"/>
          </a:xfrm>
        </p:spPr>
        <p:txBody>
          <a:bodyPr/>
          <a:lstStyle/>
          <a:p>
            <a:r>
              <a:rPr lang="en-US" sz="2800" dirty="0" smtClean="0"/>
              <a:t>Students’ use of ICT in lessons</a:t>
            </a:r>
            <a:br>
              <a:rPr lang="en-US" sz="2800" dirty="0" smtClean="0"/>
            </a:br>
            <a:r>
              <a:rPr lang="en-US" sz="2000" dirty="0" smtClean="0"/>
              <a:t>(% students reporting using at </a:t>
            </a:r>
            <a:r>
              <a:rPr lang="en-US" sz="2000" dirty="0"/>
              <a:t>least once a week during lessons) </a:t>
            </a:r>
          </a:p>
        </p:txBody>
      </p:sp>
    </p:spTree>
    <p:extLst>
      <p:ext uri="{BB962C8B-B14F-4D97-AF65-F5344CB8AC3E}">
        <p14:creationId xmlns:p14="http://schemas.microsoft.com/office/powerpoint/2010/main" val="5674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Teachers’ use of 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816" y="254983"/>
            <a:ext cx="8643600" cy="634082"/>
          </a:xfrm>
        </p:spPr>
        <p:txBody>
          <a:bodyPr/>
          <a:lstStyle/>
          <a:p>
            <a:r>
              <a:rPr lang="en-AU" sz="2800" dirty="0"/>
              <a:t>Teachers’ use of ICT in Class</a:t>
            </a:r>
            <a:br>
              <a:rPr lang="en-AU" sz="2800" dirty="0"/>
            </a:br>
            <a:r>
              <a:rPr lang="en-AU" sz="2000" dirty="0" smtClean="0"/>
              <a:t>(% teachers reporting use of ICT in most lessons for…)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7637" y="3894556"/>
            <a:ext cx="6451845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91477"/>
              </p:ext>
            </p:extLst>
          </p:nvPr>
        </p:nvGraphicFramePr>
        <p:xfrm>
          <a:off x="0" y="1268753"/>
          <a:ext cx="2422831" cy="4896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22831"/>
              </a:tblGrid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Korea, </a:t>
                      </a:r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Rep. 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ICILS 2018 Average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Luxembourg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196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United </a:t>
                      </a:r>
                      <a:r>
                        <a:rPr lang="en-AU" sz="14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Uruguay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Moscow (Russian Federation)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North Rhine-Westphalia (Germany)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-7637" y="5406724"/>
            <a:ext cx="6451845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64575"/>
              </p:ext>
            </p:extLst>
          </p:nvPr>
        </p:nvGraphicFramePr>
        <p:xfrm>
          <a:off x="2493720" y="999435"/>
          <a:ext cx="6264696" cy="525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732240" y="1412776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b="1" dirty="0" smtClean="0">
                <a:solidFill>
                  <a:srgbClr val="338DC7"/>
                </a:solidFill>
              </a:rPr>
              <a:t>Most frequent</a:t>
            </a:r>
            <a:endParaRPr lang="en-AU" sz="2500" b="1" dirty="0">
              <a:solidFill>
                <a:srgbClr val="338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920" y="179514"/>
            <a:ext cx="8643600" cy="634082"/>
          </a:xfrm>
        </p:spPr>
        <p:txBody>
          <a:bodyPr/>
          <a:lstStyle/>
          <a:p>
            <a:r>
              <a:rPr lang="en-AU" dirty="0"/>
              <a:t>Teachers’ use of ICT in Class</a:t>
            </a:r>
            <a:br>
              <a:rPr lang="en-AU" dirty="0"/>
            </a:br>
            <a:r>
              <a:rPr lang="en-AU" sz="2400" dirty="0" smtClean="0"/>
              <a:t>(% teachers reporting use of ICT in most lessons for…)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7637" y="3861048"/>
            <a:ext cx="6451845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7003"/>
              </p:ext>
            </p:extLst>
          </p:nvPr>
        </p:nvGraphicFramePr>
        <p:xfrm>
          <a:off x="0" y="1268753"/>
          <a:ext cx="2422831" cy="4896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22831"/>
              </a:tblGrid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Kazakhstan 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Korea, </a:t>
                      </a:r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Rep. 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ICILS 2018 Average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Luxembourg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196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United </a:t>
                      </a:r>
                      <a:r>
                        <a:rPr lang="en-AU" sz="1400" b="0" i="0" u="none" strike="noStrike" dirty="0" smtClean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States</a:t>
                      </a:r>
                      <a:endParaRPr lang="en-AU" sz="1400" b="0" i="0" u="none" strike="noStrike" dirty="0">
                        <a:solidFill>
                          <a:srgbClr val="464646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464646"/>
                          </a:solidFill>
                          <a:effectLst/>
                          <a:latin typeface="+mn-lt"/>
                        </a:rPr>
                        <a:t>Uruguay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Moscow (Russian Federation)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868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6666"/>
                          </a:solidFill>
                          <a:effectLst/>
                          <a:latin typeface="+mn-lt"/>
                        </a:rPr>
                        <a:t>North Rhine-Westphalia (Germany)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822594"/>
              </p:ext>
            </p:extLst>
          </p:nvPr>
        </p:nvGraphicFramePr>
        <p:xfrm>
          <a:off x="2425923" y="980728"/>
          <a:ext cx="653856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-7637" y="5406724"/>
            <a:ext cx="6451845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4"/>
          <p:cNvSpPr txBox="1"/>
          <p:nvPr/>
        </p:nvSpPr>
        <p:spPr>
          <a:xfrm>
            <a:off x="6660232" y="1268753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2500" b="1" dirty="0" smtClean="0">
                <a:solidFill>
                  <a:srgbClr val="338DC7"/>
                </a:solidFill>
              </a:rPr>
              <a:t>Least frequent</a:t>
            </a:r>
            <a:endParaRPr lang="en-AU" sz="2500" b="1" dirty="0">
              <a:solidFill>
                <a:srgbClr val="338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83142"/>
              </p:ext>
            </p:extLst>
          </p:nvPr>
        </p:nvGraphicFramePr>
        <p:xfrm>
          <a:off x="107505" y="833500"/>
          <a:ext cx="9036494" cy="572232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02894"/>
                <a:gridCol w="1411200"/>
                <a:gridCol w="1411200"/>
                <a:gridCol w="1411200"/>
              </a:tblGrid>
              <a:tr h="2459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Software tool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Mean(%)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Min 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Max 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Word-processor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Computer-based information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 contents linked with textbooks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643600" cy="634082"/>
          </a:xfrm>
        </p:spPr>
        <p:txBody>
          <a:bodyPr>
            <a:normAutofit fontScale="90000"/>
          </a:bodyPr>
          <a:lstStyle/>
          <a:p>
            <a:r>
              <a:rPr lang="en-AU" sz="3000" b="1" dirty="0" smtClean="0"/>
              <a:t>Teachers’ use of ICT in Class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2200" i="1" dirty="0" smtClean="0"/>
              <a:t>Tools used by teachers in most, almost or every lesson with reference class</a:t>
            </a:r>
            <a:endParaRPr lang="en-AU" sz="2200" b="1" i="1" dirty="0"/>
          </a:p>
        </p:txBody>
      </p:sp>
    </p:spTree>
    <p:extLst>
      <p:ext uri="{BB962C8B-B14F-4D97-AF65-F5344CB8AC3E}">
        <p14:creationId xmlns:p14="http://schemas.microsoft.com/office/powerpoint/2010/main" val="24097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54100"/>
              </p:ext>
            </p:extLst>
          </p:nvPr>
        </p:nvGraphicFramePr>
        <p:xfrm>
          <a:off x="107505" y="833500"/>
          <a:ext cx="9036494" cy="572232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02894"/>
                <a:gridCol w="1411200"/>
                <a:gridCol w="1411200"/>
                <a:gridCol w="1411200"/>
              </a:tblGrid>
              <a:tr h="2459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Software tool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Mean(%)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Min 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Max 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Word-processor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Computer-based information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 contents linked with textbooks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B w="12700" cmpd="sng">
                      <a:noFill/>
                    </a:lnB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Graphing or drawing software</a:t>
                      </a:r>
                    </a:p>
                  </a:txBody>
                  <a:tcPr marL="6350" marR="6350" marT="6350" marB="0" anchor="b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T w="127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e-portfolios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 mapping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Simulations and modelling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643600" cy="634082"/>
          </a:xfrm>
        </p:spPr>
        <p:txBody>
          <a:bodyPr>
            <a:normAutofit fontScale="90000"/>
          </a:bodyPr>
          <a:lstStyle/>
          <a:p>
            <a:r>
              <a:rPr lang="en-AU" sz="3000" b="1" dirty="0" smtClean="0"/>
              <a:t>Teachers’ use of ICT in Class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2200" i="1" dirty="0" smtClean="0"/>
              <a:t>Tools used by teachers in most, almost or every lesson with reference class</a:t>
            </a:r>
            <a:endParaRPr lang="en-AU" sz="2200" b="1" i="1" dirty="0"/>
          </a:p>
        </p:txBody>
      </p:sp>
    </p:spTree>
    <p:extLst>
      <p:ext uri="{BB962C8B-B14F-4D97-AF65-F5344CB8AC3E}">
        <p14:creationId xmlns:p14="http://schemas.microsoft.com/office/powerpoint/2010/main" val="3213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94642"/>
              </p:ext>
            </p:extLst>
          </p:nvPr>
        </p:nvGraphicFramePr>
        <p:xfrm>
          <a:off x="107505" y="833500"/>
          <a:ext cx="9036494" cy="572232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802894"/>
                <a:gridCol w="1411200"/>
                <a:gridCol w="1411200"/>
                <a:gridCol w="1411200"/>
              </a:tblGrid>
              <a:tr h="2459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Software tool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Mean(%)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Min 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 smtClean="0"/>
                        <a:t>Max (%)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69" marR="5369" marT="536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Word-processor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Computer-based information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 contents linked with textbooks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solidFill>
                      <a:srgbClr val="FBD876"/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learning management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Communication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Interactive digital learning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Spreadsheets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Collaborative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Video and photo software for capture and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editing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 learning games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Practice programs or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Graphing or drawing software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e-portfolios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 mapping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Simulations and modelling </a:t>
                      </a:r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643600" cy="634082"/>
          </a:xfrm>
        </p:spPr>
        <p:txBody>
          <a:bodyPr>
            <a:normAutofit fontScale="90000"/>
          </a:bodyPr>
          <a:lstStyle/>
          <a:p>
            <a:r>
              <a:rPr lang="en-AU" sz="3000" b="1" dirty="0" smtClean="0"/>
              <a:t>Teachers’ use of ICT in Class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2200" i="1" dirty="0" smtClean="0"/>
              <a:t>Tools used by teachers in most, almost or every lesson with reference class</a:t>
            </a:r>
            <a:endParaRPr lang="en-AU" sz="2200" b="1" i="1" dirty="0"/>
          </a:p>
        </p:txBody>
      </p:sp>
    </p:spTree>
    <p:extLst>
      <p:ext uri="{BB962C8B-B14F-4D97-AF65-F5344CB8AC3E}">
        <p14:creationId xmlns:p14="http://schemas.microsoft.com/office/powerpoint/2010/main" val="3799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Teachers who use ICT daily compared to those who do not</a:t>
            </a:r>
          </a:p>
          <a:p>
            <a:pPr marL="1171575" lvl="2" indent="-457200">
              <a:buFont typeface="+mj-lt"/>
              <a:buAutoNum type="arabicPeriod"/>
            </a:pPr>
            <a:r>
              <a:rPr lang="en-AU" dirty="0" smtClean="0"/>
              <a:t>Have higher ICT-self efficacy</a:t>
            </a:r>
          </a:p>
          <a:p>
            <a:pPr marL="1171575" lvl="2" indent="-457200">
              <a:buFont typeface="+mj-lt"/>
              <a:buAutoNum type="arabicPeriod"/>
            </a:pPr>
            <a:r>
              <a:rPr lang="en-AU" dirty="0" smtClean="0"/>
              <a:t>Are more positive about the use of </a:t>
            </a:r>
            <a:r>
              <a:rPr lang="en-AU" dirty="0"/>
              <a:t>ICT in teaching and </a:t>
            </a:r>
            <a:r>
              <a:rPr lang="en-AU" dirty="0" smtClean="0"/>
              <a:t>learning</a:t>
            </a:r>
          </a:p>
          <a:p>
            <a:pPr marL="1171575" lvl="2" indent="-457200">
              <a:buFont typeface="+mj-lt"/>
              <a:buAutoNum type="arabicPeriod"/>
            </a:pPr>
            <a:r>
              <a:rPr lang="en-AU" dirty="0" smtClean="0"/>
              <a:t>Hold less negative beliefs about the potential problems associated with the use of ICT in teaching and learning</a:t>
            </a:r>
          </a:p>
          <a:p>
            <a:pPr marL="466725"/>
            <a:r>
              <a:rPr lang="en-AU" dirty="0" smtClean="0"/>
              <a:t>Across countries teachers expressed confidence to complete a broad range of ICT tasks but:</a:t>
            </a:r>
          </a:p>
          <a:p>
            <a:pPr lvl="1"/>
            <a:r>
              <a:rPr lang="en-AU" dirty="0" smtClean="0"/>
              <a:t>Younger teachers (&lt;40 years) are more confident than older teachers (0.4 sd on average across all countries)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Teacher use of and confidence to use ICT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050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Teacher confidence to use ICT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524"/>
            <a:ext cx="9144000" cy="34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5472128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74638"/>
            <a:ext cx="7920400" cy="634082"/>
          </a:xfrm>
        </p:spPr>
        <p:txBody>
          <a:bodyPr/>
          <a:lstStyle/>
          <a:p>
            <a:r>
              <a:rPr lang="en-US" dirty="0" smtClean="0"/>
              <a:t>Who participated in ICILS 2018?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40" y="2541386"/>
            <a:ext cx="2735824" cy="2213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73845"/>
            <a:ext cx="2912348" cy="1761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239373"/>
            <a:ext cx="4205973" cy="1911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5459" y="973845"/>
            <a:ext cx="3206250" cy="185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2880" y="2913973"/>
            <a:ext cx="4603616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Chile ,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Denmark 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Italy , Kazakhstan , Korea, Rep.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Luxembourg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Uruguay , United </a:t>
            </a:r>
            <a:r>
              <a:rPr lang="en-AU" sz="2400" dirty="0" smtClean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</a:t>
            </a:r>
            <a:r>
              <a:rPr lang="en-AU" sz="2400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Moscow (Russian Federation) , North Rhine-Westphalia (Germany</a:t>
            </a:r>
            <a:r>
              <a:rPr lang="en-AU" dirty="0">
                <a:solidFill>
                  <a:srgbClr val="0071B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AU" dirty="0">
              <a:solidFill>
                <a:srgbClr val="0071B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66725"/>
            <a:r>
              <a:rPr lang="en-AU" dirty="0" smtClean="0"/>
              <a:t>Across countries teachers expressed confidence to complete a broad range of ICT tasks but:</a:t>
            </a:r>
          </a:p>
          <a:p>
            <a:pPr lvl="1"/>
            <a:r>
              <a:rPr lang="en-AU" dirty="0" smtClean="0"/>
              <a:t>Younger teachers (&lt;40 years) are more confident than older teachers (0.4 sd on average across all countries)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Teacher confidence to use ICT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009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89460" y="1196752"/>
            <a:ext cx="4202820" cy="4968552"/>
            <a:chOff x="8088462" y="1658896"/>
            <a:chExt cx="8207076" cy="8930234"/>
          </a:xfrm>
        </p:grpSpPr>
        <p:sp>
          <p:nvSpPr>
            <p:cNvPr id="7" name="CIL and CT…"/>
            <p:cNvSpPr txBox="1"/>
            <p:nvPr/>
          </p:nvSpPr>
          <p:spPr>
            <a:xfrm>
              <a:off x="12523433" y="2900524"/>
              <a:ext cx="245002" cy="1583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lnSpc>
                  <a:spcPct val="120000"/>
                </a:lnSpc>
                <a:defRPr sz="4600" b="0">
                  <a:solidFill>
                    <a:srgbClr val="0071B9"/>
                  </a:solidFill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rPr sz="100" dirty="0"/>
                <a:t>CIL and CT</a:t>
              </a:r>
            </a:p>
            <a:p>
              <a:pPr>
                <a:lnSpc>
                  <a:spcPct val="120000"/>
                </a:lnSpc>
                <a:defRPr sz="4600" b="0">
                  <a:solidFill>
                    <a:srgbClr val="0071B9"/>
                  </a:solidFill>
                  <a:latin typeface="Lato Bold"/>
                  <a:ea typeface="Lato Bold"/>
                  <a:cs typeface="Lato Bold"/>
                  <a:sym typeface="Lato Bold"/>
                </a:defRPr>
              </a:pPr>
              <a:r>
                <a:rPr sz="100" dirty="0"/>
                <a:t>learning</a:t>
              </a:r>
            </a:p>
          </p:txBody>
        </p:sp>
        <p:pic>
          <p:nvPicPr>
            <p:cNvPr id="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88462" y="1658896"/>
              <a:ext cx="8207076" cy="893023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128590" y="2655431"/>
              <a:ext cx="3852154" cy="64857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0071B9"/>
                  </a:solidFill>
                  <a:effectLst/>
                  <a:uFillTx/>
                  <a:latin typeface="Lato Regular"/>
                  <a:sym typeface="Helvetica Neue"/>
                </a:rPr>
                <a:t>CIL and CT teaching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71B9"/>
                </a:solidFill>
                <a:effectLst/>
                <a:uFillTx/>
                <a:latin typeface="Lato Regular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0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00" y="274638"/>
            <a:ext cx="7992408" cy="634082"/>
          </a:xfrm>
        </p:spPr>
        <p:txBody>
          <a:bodyPr/>
          <a:lstStyle/>
          <a:p>
            <a:r>
              <a:rPr lang="en-US" sz="2400" dirty="0" smtClean="0"/>
              <a:t>Factors associated with teachers’ likelihood to emphasize CIL or CT in their teaching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89970"/>
              </p:ext>
            </p:extLst>
          </p:nvPr>
        </p:nvGraphicFramePr>
        <p:xfrm>
          <a:off x="226754" y="1340768"/>
          <a:ext cx="8643600" cy="41592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19800"/>
                <a:gridCol w="1530950"/>
                <a:gridCol w="1530950"/>
                <a:gridCol w="1530950"/>
                <a:gridCol w="153095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Emphasis</a:t>
                      </a:r>
                      <a:r>
                        <a:rPr lang="en-US" sz="1800" baseline="0" dirty="0" smtClean="0">
                          <a:latin typeface="+mn-lt"/>
                        </a:rPr>
                        <a:t> on teaching CIL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Emphasis</a:t>
                      </a:r>
                      <a:r>
                        <a:rPr lang="en-US" sz="1800" baseline="0" dirty="0" smtClean="0">
                          <a:latin typeface="+mn-lt"/>
                        </a:rPr>
                        <a:t> on teaching CT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ICILS 2018 Average*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Significant</a:t>
                      </a:r>
                    </a:p>
                    <a:p>
                      <a:pPr algn="ctr"/>
                      <a:r>
                        <a:rPr lang="en-US" sz="1800" dirty="0" smtClean="0"/>
                        <a:t>(# countries)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ICILS 2018 Average*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Significant</a:t>
                      </a:r>
                    </a:p>
                    <a:p>
                      <a:pPr algn="ctr"/>
                      <a:r>
                        <a:rPr lang="en-US" sz="1800" dirty="0" smtClean="0"/>
                        <a:t>(# countries)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effectLst/>
                        </a:rPr>
                        <a:t>ICT </a:t>
                      </a:r>
                      <a:r>
                        <a:rPr lang="en-AU" sz="1800" u="none" strike="noStrike" dirty="0">
                          <a:effectLst/>
                        </a:rPr>
                        <a:t>self-efficacy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>
                          <a:effectLst/>
                        </a:rPr>
                        <a:t>1.9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effectLst/>
                        </a:rPr>
                        <a:t>Positive views on ICT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>
                          <a:effectLst/>
                        </a:rPr>
                        <a:t>1.8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1.1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effectLst/>
                        </a:rPr>
                        <a:t>Collaborative</a:t>
                      </a:r>
                      <a:r>
                        <a:rPr lang="en-AU" sz="1800" u="none" strike="noStrike" baseline="0" dirty="0" smtClean="0">
                          <a:effectLst/>
                        </a:rPr>
                        <a:t> school environment</a:t>
                      </a:r>
                      <a:endParaRPr lang="en-AU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>
                          <a:effectLst/>
                        </a:rPr>
                        <a:t>2.1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2.1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effectLst/>
                        </a:rPr>
                        <a:t>Availability of school ICT resources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>
                          <a:effectLst/>
                        </a:rPr>
                        <a:t>0.5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effectLst/>
                        </a:rPr>
                        <a:t>Years experience using ICT </a:t>
                      </a:r>
                      <a:r>
                        <a:rPr lang="en-AU" sz="1800" u="none" strike="noStrike" dirty="0">
                          <a:effectLst/>
                        </a:rPr>
                        <a:t>during lessons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>
                          <a:effectLst/>
                        </a:rPr>
                        <a:t>1.0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5/9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Variance explained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0071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5980" y="5580529"/>
            <a:ext cx="868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 smtClean="0"/>
              <a:t>Changes in</a:t>
            </a:r>
            <a:r>
              <a:rPr lang="en-AU" sz="1600" smtClean="0"/>
              <a:t> </a:t>
            </a:r>
            <a:r>
              <a:rPr lang="en-AU" sz="1600" dirty="0"/>
              <a:t>teacher emphasis scores corresponding to an increase in one </a:t>
            </a:r>
            <a:r>
              <a:rPr lang="en-AU" sz="1600" dirty="0" smtClean="0"/>
              <a:t>(national) </a:t>
            </a:r>
            <a:r>
              <a:rPr lang="en-AU" sz="1600" dirty="0"/>
              <a:t>standard deviation in each of the predictor </a:t>
            </a:r>
            <a:r>
              <a:rPr lang="en-AU" sz="1600" dirty="0" smtClean="0"/>
              <a:t>variables.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53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Brief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ICILS continues to be a pioneering study</a:t>
            </a:r>
          </a:p>
          <a:p>
            <a:pPr lvl="1"/>
            <a:r>
              <a:rPr lang="en-AU" dirty="0" smtClean="0"/>
              <a:t>First and only cross-national ILSA to measure directly and describe achievement in</a:t>
            </a:r>
          </a:p>
          <a:p>
            <a:pPr lvl="2"/>
            <a:r>
              <a:rPr lang="en-AU" dirty="0" smtClean="0"/>
              <a:t>Digital literacy (through CIL)</a:t>
            </a:r>
          </a:p>
          <a:p>
            <a:pPr lvl="2"/>
            <a:r>
              <a:rPr lang="en-AU" dirty="0" smtClean="0"/>
              <a:t>Computational thinking</a:t>
            </a:r>
          </a:p>
          <a:p>
            <a:r>
              <a:rPr lang="en-AU" dirty="0" smtClean="0"/>
              <a:t>Evidence of the </a:t>
            </a:r>
            <a:r>
              <a:rPr lang="en-AU" i="1" dirty="0" smtClean="0"/>
              <a:t>digital divide</a:t>
            </a:r>
            <a:r>
              <a:rPr lang="en-AU" dirty="0" smtClean="0"/>
              <a:t> but not of the </a:t>
            </a:r>
            <a:r>
              <a:rPr lang="en-AU" i="1" dirty="0" smtClean="0"/>
              <a:t>digital natives</a:t>
            </a:r>
          </a:p>
          <a:p>
            <a:r>
              <a:rPr lang="en-AU" dirty="0" smtClean="0"/>
              <a:t>What is </a:t>
            </a:r>
            <a:r>
              <a:rPr lang="en-AU" i="1" dirty="0" smtClean="0"/>
              <a:t>best practice</a:t>
            </a:r>
            <a:r>
              <a:rPr lang="en-AU" dirty="0" smtClean="0"/>
              <a:t> teaching with ICT?</a:t>
            </a:r>
          </a:p>
          <a:p>
            <a:pPr lvl="1"/>
            <a:r>
              <a:rPr lang="en-AU" dirty="0" smtClean="0"/>
              <a:t>Is using ICT mainly as </a:t>
            </a:r>
            <a:r>
              <a:rPr lang="en-AU" i="1" dirty="0" smtClean="0"/>
              <a:t>digital textbooks</a:t>
            </a:r>
            <a:r>
              <a:rPr lang="en-AU" dirty="0"/>
              <a:t> </a:t>
            </a:r>
            <a:r>
              <a:rPr lang="en-AU" dirty="0" smtClean="0"/>
              <a:t>sufficient?</a:t>
            </a:r>
          </a:p>
          <a:p>
            <a:r>
              <a:rPr lang="en-AU" dirty="0" smtClean="0"/>
              <a:t>Support to teachers to work with ICT may include</a:t>
            </a:r>
            <a:endParaRPr lang="en-US" dirty="0"/>
          </a:p>
          <a:p>
            <a:pPr lvl="1"/>
            <a:r>
              <a:rPr lang="en-US" dirty="0" smtClean="0"/>
              <a:t>increasing teacher expertise in ICT use </a:t>
            </a:r>
          </a:p>
          <a:p>
            <a:pPr lvl="1"/>
            <a:r>
              <a:rPr lang="en-US" dirty="0" smtClean="0"/>
              <a:t>implementing collaborative environments in schools</a:t>
            </a:r>
          </a:p>
          <a:p>
            <a:pPr lvl="1"/>
            <a:r>
              <a:rPr lang="en-US" dirty="0" smtClean="0"/>
              <a:t>addressing </a:t>
            </a:r>
            <a:r>
              <a:rPr lang="en-US" dirty="0"/>
              <a:t>the specific needs of older (&gt;40 years) teachers (as a target sub-group</a:t>
            </a:r>
            <a:r>
              <a:rPr lang="en-US" dirty="0" smtClean="0"/>
              <a:t>)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Brief reflections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803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Computational thinking – beating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thinking – beating the test!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379020" cy="49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8640000" cy="385200"/>
          </a:xfrm>
        </p:spPr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thinking – beating the test!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142"/>
          <a:stretch/>
        </p:blipFill>
        <p:spPr>
          <a:xfrm>
            <a:off x="4716585" y="1119581"/>
            <a:ext cx="3743847" cy="461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0" y="1119168"/>
            <a:ext cx="3496163" cy="4601217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832019" y="3861048"/>
            <a:ext cx="576064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0800000">
            <a:off x="602680" y="3861048"/>
            <a:ext cx="576064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99992" y="1268760"/>
            <a:ext cx="4536504" cy="3913346"/>
          </a:xfrm>
        </p:spPr>
        <p:txBody>
          <a:bodyPr/>
          <a:lstStyle/>
          <a:p>
            <a:pPr marL="0" indent="0">
              <a:buNone/>
            </a:pPr>
            <a:r>
              <a:rPr lang="en-AU" i="1" dirty="0"/>
              <a:t>12 code block solution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5 </a:t>
            </a:r>
            <a:r>
              <a:rPr lang="en-AU" dirty="0"/>
              <a:t>students (from 5 different </a:t>
            </a:r>
            <a:r>
              <a:rPr lang="en-AU" dirty="0" smtClean="0"/>
              <a:t>countries) </a:t>
            </a:r>
          </a:p>
          <a:p>
            <a:pPr lvl="1"/>
            <a:r>
              <a:rPr lang="en-AU" dirty="0" smtClean="0"/>
              <a:t>A further 3 created a 13 code block solution</a:t>
            </a:r>
          </a:p>
          <a:p>
            <a:pPr lvl="1"/>
            <a:r>
              <a:rPr lang="en-AU" dirty="0"/>
              <a:t>A further 3 created a </a:t>
            </a:r>
            <a:r>
              <a:rPr lang="en-AU" dirty="0" smtClean="0"/>
              <a:t>14 </a:t>
            </a:r>
            <a:r>
              <a:rPr lang="en-AU" dirty="0"/>
              <a:t>code block </a:t>
            </a:r>
            <a:r>
              <a:rPr lang="en-AU" dirty="0" smtClean="0"/>
              <a:t>solution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thinking – beating the test!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3861193" cy="47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2B13B74-0E29-4FF7-AAA2-7B3F863D4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Thank You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Questions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B77AA940-81E4-4BB0-ADE2-05F35B8DB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797152"/>
            <a:ext cx="5334000" cy="1236712"/>
          </a:xfrm>
        </p:spPr>
        <p:txBody>
          <a:bodyPr/>
          <a:lstStyle/>
          <a:p>
            <a:r>
              <a:rPr lang="nl-NL" dirty="0" smtClean="0"/>
              <a:t>Julian.Fraillon@acer.org</a:t>
            </a:r>
          </a:p>
          <a:p>
            <a:r>
              <a:rPr lang="nl-NL" dirty="0" smtClean="0"/>
              <a:t>icils@acer.org</a:t>
            </a:r>
            <a:endParaRPr lang="nl-NL" dirty="0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36" y="4941168"/>
            <a:ext cx="1879600" cy="6383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36" y="2348880"/>
            <a:ext cx="1850794" cy="18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533" y="2132856"/>
            <a:ext cx="8640000" cy="243901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refers </a:t>
            </a:r>
            <a:r>
              <a:rPr lang="en-AU" dirty="0"/>
              <a:t>to an individual’s ability to use computers to investigate, create and communicate in order to participate effectively at home, at school, in the workplace, and in society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700" y="407393"/>
            <a:ext cx="9064679" cy="13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0533" y="2132856"/>
            <a:ext cx="8640000" cy="243901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refers to an individual’s ability to recognize aspects of real-world problems which are appropriate for computational formulation and to evaluate and develop algorithmic solutions to those problems so that the solutions could be operationalized with a computer.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IEA GA-60: 6-11 October 2019, Ljubljana, Slovenia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1019"/>
            <a:ext cx="6552247" cy="13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AU" b="1" dirty="0" smtClean="0"/>
              <a:t>Student test</a:t>
            </a:r>
          </a:p>
          <a:p>
            <a:pPr lvl="1"/>
            <a:r>
              <a:rPr lang="en-AU" dirty="0" smtClean="0"/>
              <a:t>CIL Five 30 minute modules (each student completes two)</a:t>
            </a:r>
          </a:p>
          <a:p>
            <a:pPr lvl="1"/>
            <a:r>
              <a:rPr lang="en-AU" dirty="0" smtClean="0"/>
              <a:t>CT Two 25 minute test modules (each student completes both)</a:t>
            </a:r>
          </a:p>
          <a:p>
            <a:r>
              <a:rPr lang="en-AU" b="1" dirty="0" smtClean="0"/>
              <a:t>Student questionnaire</a:t>
            </a:r>
          </a:p>
          <a:p>
            <a:pPr lvl="1"/>
            <a:r>
              <a:rPr lang="en-AU" dirty="0" smtClean="0"/>
              <a:t>Background information, computer use in and out of school</a:t>
            </a:r>
          </a:p>
          <a:p>
            <a:pPr eaLnBrk="1" hangingPunct="1"/>
            <a:r>
              <a:rPr lang="en-AU" b="1" dirty="0" smtClean="0"/>
              <a:t>Teacher questionnaire</a:t>
            </a:r>
          </a:p>
          <a:p>
            <a:pPr lvl="1"/>
            <a:r>
              <a:rPr lang="en-AU" dirty="0" smtClean="0"/>
              <a:t>Background information, computer use in teaching and attitudes towards computer use in teaching</a:t>
            </a:r>
          </a:p>
          <a:p>
            <a:pPr eaLnBrk="1" hangingPunct="1"/>
            <a:r>
              <a:rPr lang="en-AU" b="1" dirty="0" smtClean="0"/>
              <a:t>ICT-Coordinator questionnaire</a:t>
            </a:r>
          </a:p>
          <a:p>
            <a:pPr lvl="1"/>
            <a:r>
              <a:rPr lang="en-AU" dirty="0" smtClean="0"/>
              <a:t>School resourcing for use of ICT in teaching</a:t>
            </a:r>
          </a:p>
          <a:p>
            <a:r>
              <a:rPr lang="en-AU" b="1" dirty="0" smtClean="0"/>
              <a:t>Principal questionnaire</a:t>
            </a:r>
          </a:p>
          <a:p>
            <a:pPr lvl="1"/>
            <a:r>
              <a:rPr lang="en-AU" dirty="0" smtClean="0"/>
              <a:t>School characteristics and policies for use of ICT in teaching and learning</a:t>
            </a:r>
          </a:p>
          <a:p>
            <a:r>
              <a:rPr lang="en-AU" b="1" dirty="0" smtClean="0"/>
              <a:t>National Contexts Survey</a:t>
            </a:r>
          </a:p>
          <a:p>
            <a:pPr lvl="1"/>
            <a:r>
              <a:rPr lang="en-AU" dirty="0" smtClean="0"/>
              <a:t>Education system characteristics, policies and resourcing relating to CIL and CT education</a:t>
            </a:r>
          </a:p>
          <a:p>
            <a:pPr lvl="1"/>
            <a:endParaRPr lang="en-AU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b="1" dirty="0" smtClean="0"/>
              <a:t>ICILS 2018 Instruments</a:t>
            </a:r>
            <a:endParaRPr lang="en-AU" i="1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7416000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643600" cy="634082"/>
          </a:xfrm>
        </p:spPr>
        <p:txBody>
          <a:bodyPr/>
          <a:lstStyle/>
          <a:p>
            <a:r>
              <a:rPr lang="en-US" dirty="0" smtClean="0"/>
              <a:t>Student CIL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CIL Averages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2000" y="6065999"/>
            <a:ext cx="4464016" cy="385200"/>
          </a:xfrm>
        </p:spPr>
        <p:txBody>
          <a:bodyPr/>
          <a:lstStyle/>
          <a:p>
            <a:r>
              <a:rPr lang="nl-NL" dirty="0" smtClean="0"/>
              <a:t>IEA GA-60: 6-11 October 2019, Ljubljana, Slovenia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42181"/>
              </p:ext>
            </p:extLst>
          </p:nvPr>
        </p:nvGraphicFramePr>
        <p:xfrm>
          <a:off x="0" y="873075"/>
          <a:ext cx="8964488" cy="507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47623"/>
              </p:ext>
            </p:extLst>
          </p:nvPr>
        </p:nvGraphicFramePr>
        <p:xfrm>
          <a:off x="-252536" y="1412776"/>
          <a:ext cx="3203848" cy="4325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848"/>
              </a:tblGrid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Denmark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Korea, Rep. of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Finland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Germany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Portugal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France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Luxembourg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Chile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Uruguay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Kazakhstan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86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Italy</a:t>
                      </a:r>
                      <a:endParaRPr lang="en-A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United States</a:t>
                      </a:r>
                      <a:endParaRPr lang="en-A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Moscow (Russian Federation)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solidFill>
                            <a:srgbClr val="006666"/>
                          </a:solidFill>
                          <a:effectLst/>
                        </a:rPr>
                        <a:t>North Rhine-Westphalia (Germany)</a:t>
                      </a:r>
                      <a:endParaRPr lang="en-AU" sz="1400" b="0" i="0" u="none" strike="noStrike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0" y="4581128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512" y="5157192"/>
            <a:ext cx="914400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X_Master_Template_blue">
  <a:themeElements>
    <a:clrScheme name="IE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1A15"/>
      </a:accent1>
      <a:accent2>
        <a:srgbClr val="0071B9"/>
      </a:accent2>
      <a:accent3>
        <a:srgbClr val="FDDA6B"/>
      </a:accent3>
      <a:accent4>
        <a:srgbClr val="55585A"/>
      </a:accent4>
      <a:accent5>
        <a:srgbClr val="CCCDD0"/>
      </a:accent5>
      <a:accent6>
        <a:srgbClr val="D91A15"/>
      </a:accent6>
      <a:hlink>
        <a:srgbClr val="0071B9"/>
      </a:hlink>
      <a:folHlink>
        <a:srgbClr val="55585A"/>
      </a:folHlink>
    </a:clrScheme>
    <a:fontScheme name="IEA">
      <a:majorFont>
        <a:latin typeface="Lato Black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 Master Template blue_4_3_2019.potx" id="{0A33825D-7074-44A3-A888-3940184F13D7}" vid="{037AD5A0-2DE1-481A-9638-E5F336640C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PPTX Master Template blue_4_3_2019 (002)</Template>
  <TotalTime>1513</TotalTime>
  <Words>2545</Words>
  <Application>Microsoft Office PowerPoint</Application>
  <PresentationFormat>On-screen Show (4:3)</PresentationFormat>
  <Paragraphs>855</Paragraphs>
  <Slides>49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Helv</vt:lpstr>
      <vt:lpstr>Helvetica Neue</vt:lpstr>
      <vt:lpstr>Lato</vt:lpstr>
      <vt:lpstr>Lato Black</vt:lpstr>
      <vt:lpstr>Lato Bold</vt:lpstr>
      <vt:lpstr>Lato Regular</vt:lpstr>
      <vt:lpstr>Symbol</vt:lpstr>
      <vt:lpstr>Times New Roman</vt:lpstr>
      <vt:lpstr>PPTX_Master_Template_blue</vt:lpstr>
      <vt:lpstr>ICILS 2018  International Results (Under embargo)</vt:lpstr>
      <vt:lpstr>Contents</vt:lpstr>
      <vt:lpstr>What is ICILS (who, what and how)?</vt:lpstr>
      <vt:lpstr>Who participated in ICILS 2018?</vt:lpstr>
      <vt:lpstr>PowerPoint Presentation</vt:lpstr>
      <vt:lpstr>PowerPoint Presentation</vt:lpstr>
      <vt:lpstr>ICILS 2018 Instruments</vt:lpstr>
      <vt:lpstr>Student CIL outcomes</vt:lpstr>
      <vt:lpstr>Country CIL Averages</vt:lpstr>
      <vt:lpstr>Distribution of CIL within countries</vt:lpstr>
      <vt:lpstr>Gender differences in CIL</vt:lpstr>
      <vt:lpstr>Gender differences in CIL (Female – Male)</vt:lpstr>
      <vt:lpstr>Factors Associated with Student CIL  Multilevel modeling outcomes: statistically significant associations with CIL </vt:lpstr>
      <vt:lpstr>Student CT outcomes</vt:lpstr>
      <vt:lpstr>Country CT Averages</vt:lpstr>
      <vt:lpstr>Gender differences and CT</vt:lpstr>
      <vt:lpstr>Gender differences in CT</vt:lpstr>
      <vt:lpstr>Association between CIL and CT</vt:lpstr>
      <vt:lpstr>Factors Associated with Student CT  Multilevel modeling outcomes: statistically significant associations with CT</vt:lpstr>
      <vt:lpstr>The digital divide and student CIL and CT outcomes</vt:lpstr>
      <vt:lpstr>Digital divide</vt:lpstr>
      <vt:lpstr>Digital divide - SES</vt:lpstr>
      <vt:lpstr>Digital divide (CIL)</vt:lpstr>
      <vt:lpstr>Digital divide (CT)</vt:lpstr>
      <vt:lpstr>Students’ use of ICT</vt:lpstr>
      <vt:lpstr>Students’ use of ICT at school and out of school % students reporting daily use of ICT...</vt:lpstr>
      <vt:lpstr>Students’ use of ICT at school and out of school % students reporting daily use of ICT...</vt:lpstr>
      <vt:lpstr>Students’ use of ICT at school and out of school % students reporting daily use of ICT...</vt:lpstr>
      <vt:lpstr>Students’ use of ICT at school and out of school % students reporting daily use of ICT...</vt:lpstr>
      <vt:lpstr>Students’ use of ICT in lessons (% students reporting using at least once a week during lessons) </vt:lpstr>
      <vt:lpstr>Students’ use of ICT in lessons (% students reporting using at least once a week during lessons) </vt:lpstr>
      <vt:lpstr>Teachers’ use of ICT</vt:lpstr>
      <vt:lpstr>Teachers’ use of ICT in Class (% teachers reporting use of ICT in most lessons for…)</vt:lpstr>
      <vt:lpstr>Teachers’ use of ICT in Class (% teachers reporting use of ICT in most lessons for…)</vt:lpstr>
      <vt:lpstr>Teachers’ use of ICT in Class Tools used by teachers in most, almost or every lesson with reference class</vt:lpstr>
      <vt:lpstr>Teachers’ use of ICT in Class Tools used by teachers in most, almost or every lesson with reference class</vt:lpstr>
      <vt:lpstr>Teachers’ use of ICT in Class Tools used by teachers in most, almost or every lesson with reference class</vt:lpstr>
      <vt:lpstr>Teacher use of and confidence to use ICT</vt:lpstr>
      <vt:lpstr>Teacher confidence to use ICT</vt:lpstr>
      <vt:lpstr>Teacher confidence to use ICT</vt:lpstr>
      <vt:lpstr>PowerPoint Presentation</vt:lpstr>
      <vt:lpstr>Factors associated with teachers’ likelihood to emphasize CIL or CT in their teaching </vt:lpstr>
      <vt:lpstr>Brief reflections</vt:lpstr>
      <vt:lpstr>Brief reflections</vt:lpstr>
      <vt:lpstr>Computational thinking – beating the test</vt:lpstr>
      <vt:lpstr>Computational thinking – beating the test!</vt:lpstr>
      <vt:lpstr>Computational thinking – beating the test!</vt:lpstr>
      <vt:lpstr>Computational thinking – beating the test!</vt:lpstr>
      <vt:lpstr> Thank You 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Mirjam Govaerts</dc:creator>
  <cp:lastModifiedBy>Sive Finlay</cp:lastModifiedBy>
  <cp:revision>153</cp:revision>
  <dcterms:created xsi:type="dcterms:W3CDTF">2019-02-04T15:43:06Z</dcterms:created>
  <dcterms:modified xsi:type="dcterms:W3CDTF">2019-10-09T06:40:19Z</dcterms:modified>
</cp:coreProperties>
</file>